
<file path=[Content_Types].xml><?xml version="1.0" encoding="utf-8"?>
<Types xmlns="http://schemas.openxmlformats.org/package/2006/content-types">
  <Default Extension="jpeg" ContentType="image/jpeg"/>
  <Default Extension="jpg" ContentType="image/gif"/>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4"/>
    <p:sldMasterId id="2147483683" r:id="rId5"/>
    <p:sldMasterId id="2147483685" r:id="rId6"/>
    <p:sldMasterId id="2147483706" r:id="rId7"/>
    <p:sldMasterId id="2147483718" r:id="rId8"/>
    <p:sldMasterId id="2147483731" r:id="rId9"/>
  </p:sldMasterIdLst>
  <p:notesMasterIdLst>
    <p:notesMasterId r:id="rId48"/>
  </p:notesMasterIdLst>
  <p:sldIdLst>
    <p:sldId id="280" r:id="rId10"/>
    <p:sldId id="321" r:id="rId11"/>
    <p:sldId id="390" r:id="rId12"/>
    <p:sldId id="352" r:id="rId13"/>
    <p:sldId id="377" r:id="rId14"/>
    <p:sldId id="334" r:id="rId15"/>
    <p:sldId id="339" r:id="rId16"/>
    <p:sldId id="340" r:id="rId17"/>
    <p:sldId id="344" r:id="rId18"/>
    <p:sldId id="370" r:id="rId19"/>
    <p:sldId id="371" r:id="rId20"/>
    <p:sldId id="342" r:id="rId21"/>
    <p:sldId id="343" r:id="rId22"/>
    <p:sldId id="345" r:id="rId23"/>
    <p:sldId id="379" r:id="rId24"/>
    <p:sldId id="383" r:id="rId25"/>
    <p:sldId id="389" r:id="rId26"/>
    <p:sldId id="384" r:id="rId27"/>
    <p:sldId id="385" r:id="rId28"/>
    <p:sldId id="386" r:id="rId29"/>
    <p:sldId id="369" r:id="rId30"/>
    <p:sldId id="346" r:id="rId31"/>
    <p:sldId id="351" r:id="rId32"/>
    <p:sldId id="348" r:id="rId33"/>
    <p:sldId id="376" r:id="rId34"/>
    <p:sldId id="380" r:id="rId35"/>
    <p:sldId id="382" r:id="rId36"/>
    <p:sldId id="374" r:id="rId37"/>
    <p:sldId id="378" r:id="rId38"/>
    <p:sldId id="387" r:id="rId39"/>
    <p:sldId id="372" r:id="rId40"/>
    <p:sldId id="375" r:id="rId41"/>
    <p:sldId id="373" r:id="rId42"/>
    <p:sldId id="381" r:id="rId43"/>
    <p:sldId id="341" r:id="rId44"/>
    <p:sldId id="388" r:id="rId45"/>
    <p:sldId id="333" r:id="rId46"/>
    <p:sldId id="319"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CA309BC-425A-DD42-98C2-75A72F7C624A}">
          <p14:sldIdLst>
            <p14:sldId id="280"/>
            <p14:sldId id="321"/>
            <p14:sldId id="390"/>
            <p14:sldId id="352"/>
            <p14:sldId id="377"/>
            <p14:sldId id="334"/>
            <p14:sldId id="339"/>
            <p14:sldId id="340"/>
            <p14:sldId id="344"/>
            <p14:sldId id="370"/>
            <p14:sldId id="371"/>
            <p14:sldId id="342"/>
            <p14:sldId id="343"/>
            <p14:sldId id="345"/>
            <p14:sldId id="379"/>
            <p14:sldId id="383"/>
            <p14:sldId id="389"/>
            <p14:sldId id="384"/>
            <p14:sldId id="385"/>
            <p14:sldId id="386"/>
            <p14:sldId id="369"/>
            <p14:sldId id="346"/>
            <p14:sldId id="351"/>
            <p14:sldId id="348"/>
            <p14:sldId id="376"/>
            <p14:sldId id="380"/>
            <p14:sldId id="382"/>
            <p14:sldId id="374"/>
            <p14:sldId id="378"/>
            <p14:sldId id="387"/>
            <p14:sldId id="372"/>
            <p14:sldId id="375"/>
            <p14:sldId id="373"/>
            <p14:sldId id="381"/>
            <p14:sldId id="341"/>
            <p14:sldId id="388"/>
            <p14:sldId id="333"/>
            <p14:sldId id="31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65" autoAdjust="0"/>
    <p:restoredTop sz="84645"/>
  </p:normalViewPr>
  <p:slideViewPr>
    <p:cSldViewPr snapToGrid="0" snapToObjects="1">
      <p:cViewPr varScale="1">
        <p:scale>
          <a:sx n="61" d="100"/>
          <a:sy n="61" d="100"/>
        </p:scale>
        <p:origin x="1698" y="60"/>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3" d="100"/>
          <a:sy n="83" d="100"/>
        </p:scale>
        <p:origin x="307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_rels/data2.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6" Type="http://schemas.openxmlformats.org/officeDocument/2006/relationships/image" Target="../media/image39.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6" Type="http://schemas.openxmlformats.org/officeDocument/2006/relationships/image" Target="../media/image39.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DA1E67-D0E8-A14E-9C3E-3D0019E2F0C7}" type="doc">
      <dgm:prSet loTypeId="urn:microsoft.com/office/officeart/2005/8/layout/radial1" loCatId="" qsTypeId="urn:microsoft.com/office/officeart/2005/8/quickstyle/simple1" qsCatId="simple" csTypeId="urn:microsoft.com/office/officeart/2005/8/colors/accent0_2" csCatId="mainScheme" phldr="1"/>
      <dgm:spPr/>
      <dgm:t>
        <a:bodyPr/>
        <a:lstStyle/>
        <a:p>
          <a:endParaRPr lang="en-GB"/>
        </a:p>
      </dgm:t>
    </dgm:pt>
    <dgm:pt modelId="{FD5D2CF1-66D4-DC42-9D29-6F877769ECBB}">
      <dgm:prSet phldrT="[Text]"/>
      <dgm:spPr>
        <a:ln w="82550"/>
      </dgm:spPr>
      <dgm:t>
        <a:bodyPr/>
        <a:lstStyle/>
        <a:p>
          <a:r>
            <a:rPr lang="en-GB" dirty="0"/>
            <a:t>Concept and Market</a:t>
          </a:r>
        </a:p>
      </dgm:t>
    </dgm:pt>
    <dgm:pt modelId="{1DE9E9E3-C9A9-DB4E-8C1E-964A6236D5B7}" type="parTrans" cxnId="{C4EADD46-D5BD-2044-A312-56EA841A024F}">
      <dgm:prSet/>
      <dgm:spPr/>
      <dgm:t>
        <a:bodyPr/>
        <a:lstStyle/>
        <a:p>
          <a:endParaRPr lang="en-GB"/>
        </a:p>
      </dgm:t>
    </dgm:pt>
    <dgm:pt modelId="{F1B2C75E-138E-CA4D-9DE0-87CD03C5D353}" type="sibTrans" cxnId="{C4EADD46-D5BD-2044-A312-56EA841A024F}">
      <dgm:prSet/>
      <dgm:spPr/>
      <dgm:t>
        <a:bodyPr/>
        <a:lstStyle/>
        <a:p>
          <a:endParaRPr lang="en-GB"/>
        </a:p>
      </dgm:t>
    </dgm:pt>
    <dgm:pt modelId="{BA5367E8-6957-2C4F-9991-2E6384E37E50}">
      <dgm:prSet phldrT="[Text]"/>
      <dgm:spPr>
        <a:ln w="60325">
          <a:solidFill>
            <a:srgbClr val="C00000"/>
          </a:solidFill>
        </a:ln>
      </dgm:spPr>
      <dgm:t>
        <a:bodyPr/>
        <a:lstStyle/>
        <a:p>
          <a:r>
            <a:rPr lang="en-GB" dirty="0"/>
            <a:t>Quality</a:t>
          </a:r>
        </a:p>
      </dgm:t>
    </dgm:pt>
    <dgm:pt modelId="{4877250E-BC10-5F4F-8A35-D6C10E6291E5}" type="parTrans" cxnId="{9951A820-D294-0F46-9F14-2D71C54D085E}">
      <dgm:prSet/>
      <dgm:spPr/>
      <dgm:t>
        <a:bodyPr/>
        <a:lstStyle/>
        <a:p>
          <a:endParaRPr lang="en-GB"/>
        </a:p>
      </dgm:t>
    </dgm:pt>
    <dgm:pt modelId="{D2057914-19CE-4D43-8158-11DEB918E616}" type="sibTrans" cxnId="{9951A820-D294-0F46-9F14-2D71C54D085E}">
      <dgm:prSet/>
      <dgm:spPr/>
      <dgm:t>
        <a:bodyPr/>
        <a:lstStyle/>
        <a:p>
          <a:endParaRPr lang="en-GB"/>
        </a:p>
      </dgm:t>
    </dgm:pt>
    <dgm:pt modelId="{EC2A0D1C-4E7D-6549-8945-B1175489B2BD}">
      <dgm:prSet phldrT="[Text]"/>
      <dgm:spPr>
        <a:ln w="53975">
          <a:solidFill>
            <a:srgbClr val="C00000"/>
          </a:solidFill>
        </a:ln>
      </dgm:spPr>
      <dgm:t>
        <a:bodyPr/>
        <a:lstStyle/>
        <a:p>
          <a:r>
            <a:rPr lang="en-GB" dirty="0"/>
            <a:t>Menu</a:t>
          </a:r>
        </a:p>
      </dgm:t>
    </dgm:pt>
    <dgm:pt modelId="{5A757CF2-DB45-FA41-B113-D1FB7CC94E7C}" type="parTrans" cxnId="{156AD680-F07C-B14F-B8BF-9C2828C9BBDB}">
      <dgm:prSet/>
      <dgm:spPr/>
      <dgm:t>
        <a:bodyPr/>
        <a:lstStyle/>
        <a:p>
          <a:endParaRPr lang="en-GB"/>
        </a:p>
      </dgm:t>
    </dgm:pt>
    <dgm:pt modelId="{8C9524BA-6B67-3B4E-9894-9039AA9C21E9}" type="sibTrans" cxnId="{156AD680-F07C-B14F-B8BF-9C2828C9BBDB}">
      <dgm:prSet/>
      <dgm:spPr/>
      <dgm:t>
        <a:bodyPr/>
        <a:lstStyle/>
        <a:p>
          <a:endParaRPr lang="en-GB"/>
        </a:p>
      </dgm:t>
    </dgm:pt>
    <dgm:pt modelId="{19126976-47BE-774D-863D-973ACA38B56D}">
      <dgm:prSet phldrT="[Text]"/>
      <dgm:spPr>
        <a:ln w="60325">
          <a:solidFill>
            <a:srgbClr val="C00000"/>
          </a:solidFill>
        </a:ln>
      </dgm:spPr>
      <dgm:t>
        <a:bodyPr/>
        <a:lstStyle/>
        <a:p>
          <a:r>
            <a:rPr lang="en-GB" dirty="0"/>
            <a:t>Price</a:t>
          </a:r>
        </a:p>
      </dgm:t>
    </dgm:pt>
    <dgm:pt modelId="{3CFB190B-58F1-0448-9549-3325C1D58A21}" type="parTrans" cxnId="{2B42AECE-EC88-FE43-A471-96ED185AC2C9}">
      <dgm:prSet/>
      <dgm:spPr/>
      <dgm:t>
        <a:bodyPr/>
        <a:lstStyle/>
        <a:p>
          <a:endParaRPr lang="en-GB"/>
        </a:p>
      </dgm:t>
    </dgm:pt>
    <dgm:pt modelId="{F3CCCAA9-1D92-B94B-B5F2-461327DCB762}" type="sibTrans" cxnId="{2B42AECE-EC88-FE43-A471-96ED185AC2C9}">
      <dgm:prSet/>
      <dgm:spPr/>
      <dgm:t>
        <a:bodyPr/>
        <a:lstStyle/>
        <a:p>
          <a:endParaRPr lang="en-GB"/>
        </a:p>
      </dgm:t>
    </dgm:pt>
    <dgm:pt modelId="{361921AB-34C8-4F4D-8DC9-098C32E1036C}">
      <dgm:prSet phldrT="[Text]" custT="1"/>
      <dgm:spPr/>
      <dgm:t>
        <a:bodyPr/>
        <a:lstStyle/>
        <a:p>
          <a:r>
            <a:rPr lang="en-GB" sz="1400" dirty="0"/>
            <a:t>Atmosphere</a:t>
          </a:r>
        </a:p>
      </dgm:t>
    </dgm:pt>
    <dgm:pt modelId="{C781D3EF-C205-0048-ABF4-A2CB23AE2F02}" type="parTrans" cxnId="{180BE916-17A7-194B-A98D-9DDACDF01094}">
      <dgm:prSet/>
      <dgm:spPr/>
      <dgm:t>
        <a:bodyPr/>
        <a:lstStyle/>
        <a:p>
          <a:endParaRPr lang="en-GB"/>
        </a:p>
      </dgm:t>
    </dgm:pt>
    <dgm:pt modelId="{D4A95995-908D-2844-BC08-AAA1B344F8CE}" type="sibTrans" cxnId="{180BE916-17A7-194B-A98D-9DDACDF01094}">
      <dgm:prSet/>
      <dgm:spPr/>
      <dgm:t>
        <a:bodyPr/>
        <a:lstStyle/>
        <a:p>
          <a:endParaRPr lang="en-GB"/>
        </a:p>
      </dgm:t>
    </dgm:pt>
    <dgm:pt modelId="{14A2C8B0-21A6-2743-A174-33FE33F59F07}">
      <dgm:prSet custT="1"/>
      <dgm:spPr>
        <a:ln w="3175">
          <a:solidFill>
            <a:schemeClr val="tx1"/>
          </a:solidFill>
        </a:ln>
      </dgm:spPr>
      <dgm:t>
        <a:bodyPr/>
        <a:lstStyle/>
        <a:p>
          <a:r>
            <a:rPr lang="en-GB" sz="1400" dirty="0"/>
            <a:t>Location</a:t>
          </a:r>
        </a:p>
      </dgm:t>
    </dgm:pt>
    <dgm:pt modelId="{A38A538E-9400-8B42-905E-DFEBA34DBE21}" type="parTrans" cxnId="{0EBC2A16-40B8-BD41-94D1-55A537CD636F}">
      <dgm:prSet/>
      <dgm:spPr/>
      <dgm:t>
        <a:bodyPr/>
        <a:lstStyle/>
        <a:p>
          <a:endParaRPr lang="en-GB"/>
        </a:p>
      </dgm:t>
    </dgm:pt>
    <dgm:pt modelId="{C64EC1FB-FEC2-1F48-87B5-CC7CF7EDD302}" type="sibTrans" cxnId="{0EBC2A16-40B8-BD41-94D1-55A537CD636F}">
      <dgm:prSet/>
      <dgm:spPr/>
      <dgm:t>
        <a:bodyPr/>
        <a:lstStyle/>
        <a:p>
          <a:endParaRPr lang="en-GB"/>
        </a:p>
      </dgm:t>
    </dgm:pt>
    <dgm:pt modelId="{764ACE83-49CC-4A45-8A22-51F1EE127C70}">
      <dgm:prSet custT="1"/>
      <dgm:spPr>
        <a:ln w="63500">
          <a:solidFill>
            <a:srgbClr val="C00000"/>
          </a:solidFill>
        </a:ln>
      </dgm:spPr>
      <dgm:t>
        <a:bodyPr/>
        <a:lstStyle/>
        <a:p>
          <a:r>
            <a:rPr lang="en-GB" sz="1400" dirty="0"/>
            <a:t>Management</a:t>
          </a:r>
        </a:p>
      </dgm:t>
    </dgm:pt>
    <dgm:pt modelId="{DC5BD7E2-E81A-644F-9724-F117D6E8066A}" type="parTrans" cxnId="{F89614D4-07B0-9241-A9A7-73319F70D7B2}">
      <dgm:prSet/>
      <dgm:spPr/>
      <dgm:t>
        <a:bodyPr/>
        <a:lstStyle/>
        <a:p>
          <a:endParaRPr lang="en-GB"/>
        </a:p>
      </dgm:t>
    </dgm:pt>
    <dgm:pt modelId="{55914B07-F4F7-744C-894C-21FD01DD7E39}" type="sibTrans" cxnId="{F89614D4-07B0-9241-A9A7-73319F70D7B2}">
      <dgm:prSet/>
      <dgm:spPr/>
      <dgm:t>
        <a:bodyPr/>
        <a:lstStyle/>
        <a:p>
          <a:endParaRPr lang="en-GB"/>
        </a:p>
      </dgm:t>
    </dgm:pt>
    <dgm:pt modelId="{B603875C-3C0A-1C4A-829B-CD2A3C03A8CD}">
      <dgm:prSet/>
      <dgm:spPr>
        <a:noFill/>
        <a:ln w="66675">
          <a:solidFill>
            <a:srgbClr val="C00000"/>
          </a:solidFill>
        </a:ln>
      </dgm:spPr>
      <dgm:t>
        <a:bodyPr/>
        <a:lstStyle/>
        <a:p>
          <a:r>
            <a:rPr lang="en-GB" dirty="0"/>
            <a:t>Food</a:t>
          </a:r>
        </a:p>
      </dgm:t>
    </dgm:pt>
    <dgm:pt modelId="{C1BFF2CA-21D2-3A4A-8471-50213EE0E9EA}" type="parTrans" cxnId="{FC268ACC-B8C5-ED4E-906E-F369378DDB0B}">
      <dgm:prSet/>
      <dgm:spPr/>
      <dgm:t>
        <a:bodyPr/>
        <a:lstStyle/>
        <a:p>
          <a:endParaRPr lang="en-GB"/>
        </a:p>
      </dgm:t>
    </dgm:pt>
    <dgm:pt modelId="{3CBFA88B-63B1-BE40-ACA1-45F6222A79C0}" type="sibTrans" cxnId="{FC268ACC-B8C5-ED4E-906E-F369378DDB0B}">
      <dgm:prSet/>
      <dgm:spPr/>
      <dgm:t>
        <a:bodyPr/>
        <a:lstStyle/>
        <a:p>
          <a:endParaRPr lang="en-GB"/>
        </a:p>
      </dgm:t>
    </dgm:pt>
    <dgm:pt modelId="{6A544FBA-93FA-764F-A109-8A10CE5D73D2}">
      <dgm:prSet/>
      <dgm:spPr/>
      <dgm:t>
        <a:bodyPr/>
        <a:lstStyle/>
        <a:p>
          <a:r>
            <a:rPr lang="en-GB" dirty="0"/>
            <a:t>Service</a:t>
          </a:r>
        </a:p>
      </dgm:t>
    </dgm:pt>
    <dgm:pt modelId="{73DEB9FE-2B70-E645-8CCF-9E55573754EC}" type="parTrans" cxnId="{1B4979C9-1F7A-8F42-83D8-29452B5EB163}">
      <dgm:prSet/>
      <dgm:spPr/>
      <dgm:t>
        <a:bodyPr/>
        <a:lstStyle/>
        <a:p>
          <a:endParaRPr lang="en-GB"/>
        </a:p>
      </dgm:t>
    </dgm:pt>
    <dgm:pt modelId="{162FD573-689F-C94B-81E4-5E8468C7F48A}" type="sibTrans" cxnId="{1B4979C9-1F7A-8F42-83D8-29452B5EB163}">
      <dgm:prSet/>
      <dgm:spPr/>
      <dgm:t>
        <a:bodyPr/>
        <a:lstStyle/>
        <a:p>
          <a:endParaRPr lang="en-GB"/>
        </a:p>
      </dgm:t>
    </dgm:pt>
    <dgm:pt modelId="{31AF6823-6C42-4741-A03D-9E51679CC006}" type="pres">
      <dgm:prSet presAssocID="{A5DA1E67-D0E8-A14E-9C3E-3D0019E2F0C7}" presName="cycle" presStyleCnt="0">
        <dgm:presLayoutVars>
          <dgm:chMax val="1"/>
          <dgm:dir/>
          <dgm:animLvl val="ctr"/>
          <dgm:resizeHandles val="exact"/>
        </dgm:presLayoutVars>
      </dgm:prSet>
      <dgm:spPr/>
    </dgm:pt>
    <dgm:pt modelId="{54F8BBD3-4417-8A4F-AA2E-EFF1EC59CE08}" type="pres">
      <dgm:prSet presAssocID="{FD5D2CF1-66D4-DC42-9D29-6F877769ECBB}" presName="centerShape" presStyleLbl="node0" presStyleIdx="0" presStyleCnt="1"/>
      <dgm:spPr/>
    </dgm:pt>
    <dgm:pt modelId="{8C2730F4-0B23-CC4F-B793-1736D366DB88}" type="pres">
      <dgm:prSet presAssocID="{4877250E-BC10-5F4F-8A35-D6C10E6291E5}" presName="Name9" presStyleLbl="parChTrans1D2" presStyleIdx="0" presStyleCnt="8"/>
      <dgm:spPr/>
    </dgm:pt>
    <dgm:pt modelId="{F3F373E9-1CF6-1646-AEAA-0197D9F45EEA}" type="pres">
      <dgm:prSet presAssocID="{4877250E-BC10-5F4F-8A35-D6C10E6291E5}" presName="connTx" presStyleLbl="parChTrans1D2" presStyleIdx="0" presStyleCnt="8"/>
      <dgm:spPr/>
    </dgm:pt>
    <dgm:pt modelId="{C564384B-23BC-6145-B135-6941CDF096D4}" type="pres">
      <dgm:prSet presAssocID="{BA5367E8-6957-2C4F-9991-2E6384E37E50}" presName="node" presStyleLbl="node1" presStyleIdx="0" presStyleCnt="8">
        <dgm:presLayoutVars>
          <dgm:bulletEnabled val="1"/>
        </dgm:presLayoutVars>
      </dgm:prSet>
      <dgm:spPr/>
    </dgm:pt>
    <dgm:pt modelId="{B29EC355-A31B-E542-A261-C20DA423F000}" type="pres">
      <dgm:prSet presAssocID="{5A757CF2-DB45-FA41-B113-D1FB7CC94E7C}" presName="Name9" presStyleLbl="parChTrans1D2" presStyleIdx="1" presStyleCnt="8"/>
      <dgm:spPr/>
    </dgm:pt>
    <dgm:pt modelId="{08D99619-08A2-2345-9E0A-64E02215FE6B}" type="pres">
      <dgm:prSet presAssocID="{5A757CF2-DB45-FA41-B113-D1FB7CC94E7C}" presName="connTx" presStyleLbl="parChTrans1D2" presStyleIdx="1" presStyleCnt="8"/>
      <dgm:spPr/>
    </dgm:pt>
    <dgm:pt modelId="{E05F6022-0FFC-C945-B745-A37D55E97E1F}" type="pres">
      <dgm:prSet presAssocID="{EC2A0D1C-4E7D-6549-8945-B1175489B2BD}" presName="node" presStyleLbl="node1" presStyleIdx="1" presStyleCnt="8">
        <dgm:presLayoutVars>
          <dgm:bulletEnabled val="1"/>
        </dgm:presLayoutVars>
      </dgm:prSet>
      <dgm:spPr/>
    </dgm:pt>
    <dgm:pt modelId="{B091E45D-5E25-6D40-9699-3D4082919D09}" type="pres">
      <dgm:prSet presAssocID="{3CFB190B-58F1-0448-9549-3325C1D58A21}" presName="Name9" presStyleLbl="parChTrans1D2" presStyleIdx="2" presStyleCnt="8"/>
      <dgm:spPr/>
    </dgm:pt>
    <dgm:pt modelId="{90F442A3-FE61-AB4D-AD92-057DB65773D9}" type="pres">
      <dgm:prSet presAssocID="{3CFB190B-58F1-0448-9549-3325C1D58A21}" presName="connTx" presStyleLbl="parChTrans1D2" presStyleIdx="2" presStyleCnt="8"/>
      <dgm:spPr/>
    </dgm:pt>
    <dgm:pt modelId="{DBC4B1EE-8461-FB4C-BB3D-3988F0879A8B}" type="pres">
      <dgm:prSet presAssocID="{19126976-47BE-774D-863D-973ACA38B56D}" presName="node" presStyleLbl="node1" presStyleIdx="2" presStyleCnt="8">
        <dgm:presLayoutVars>
          <dgm:bulletEnabled val="1"/>
        </dgm:presLayoutVars>
      </dgm:prSet>
      <dgm:spPr/>
    </dgm:pt>
    <dgm:pt modelId="{D8CA9BBD-F62E-CB42-97FE-542BA2628CC2}" type="pres">
      <dgm:prSet presAssocID="{C781D3EF-C205-0048-ABF4-A2CB23AE2F02}" presName="Name9" presStyleLbl="parChTrans1D2" presStyleIdx="3" presStyleCnt="8"/>
      <dgm:spPr/>
    </dgm:pt>
    <dgm:pt modelId="{D1BC5FC3-1F83-584E-932C-139DC34FA9D2}" type="pres">
      <dgm:prSet presAssocID="{C781D3EF-C205-0048-ABF4-A2CB23AE2F02}" presName="connTx" presStyleLbl="parChTrans1D2" presStyleIdx="3" presStyleCnt="8"/>
      <dgm:spPr/>
    </dgm:pt>
    <dgm:pt modelId="{F8AC912C-DF51-0346-B6FF-2215303CA113}" type="pres">
      <dgm:prSet presAssocID="{361921AB-34C8-4F4D-8DC9-098C32E1036C}" presName="node" presStyleLbl="node1" presStyleIdx="3" presStyleCnt="8" custScaleX="124004">
        <dgm:presLayoutVars>
          <dgm:bulletEnabled val="1"/>
        </dgm:presLayoutVars>
      </dgm:prSet>
      <dgm:spPr/>
    </dgm:pt>
    <dgm:pt modelId="{FC38EE7F-1F0B-BB4A-BE15-B2A9088D671F}" type="pres">
      <dgm:prSet presAssocID="{A38A538E-9400-8B42-905E-DFEBA34DBE21}" presName="Name9" presStyleLbl="parChTrans1D2" presStyleIdx="4" presStyleCnt="8"/>
      <dgm:spPr/>
    </dgm:pt>
    <dgm:pt modelId="{081A4125-D9D5-DE45-BD09-A07EE8EFE2BB}" type="pres">
      <dgm:prSet presAssocID="{A38A538E-9400-8B42-905E-DFEBA34DBE21}" presName="connTx" presStyleLbl="parChTrans1D2" presStyleIdx="4" presStyleCnt="8"/>
      <dgm:spPr/>
    </dgm:pt>
    <dgm:pt modelId="{46CA49EC-B6AE-D74D-9D3C-2D6CB3656A1E}" type="pres">
      <dgm:prSet presAssocID="{14A2C8B0-21A6-2743-A174-33FE33F59F07}" presName="node" presStyleLbl="node1" presStyleIdx="4" presStyleCnt="8">
        <dgm:presLayoutVars>
          <dgm:bulletEnabled val="1"/>
        </dgm:presLayoutVars>
      </dgm:prSet>
      <dgm:spPr/>
    </dgm:pt>
    <dgm:pt modelId="{B0647F6E-D03D-7E45-BB75-723048D64920}" type="pres">
      <dgm:prSet presAssocID="{DC5BD7E2-E81A-644F-9724-F117D6E8066A}" presName="Name9" presStyleLbl="parChTrans1D2" presStyleIdx="5" presStyleCnt="8"/>
      <dgm:spPr/>
    </dgm:pt>
    <dgm:pt modelId="{8F308993-7BDE-A544-B01A-07686CA07866}" type="pres">
      <dgm:prSet presAssocID="{DC5BD7E2-E81A-644F-9724-F117D6E8066A}" presName="connTx" presStyleLbl="parChTrans1D2" presStyleIdx="5" presStyleCnt="8"/>
      <dgm:spPr/>
    </dgm:pt>
    <dgm:pt modelId="{3120B6B7-E4C8-C646-B9CB-30545361082E}" type="pres">
      <dgm:prSet presAssocID="{764ACE83-49CC-4A45-8A22-51F1EE127C70}" presName="node" presStyleLbl="node1" presStyleIdx="5" presStyleCnt="8" custScaleX="134547">
        <dgm:presLayoutVars>
          <dgm:bulletEnabled val="1"/>
        </dgm:presLayoutVars>
      </dgm:prSet>
      <dgm:spPr/>
    </dgm:pt>
    <dgm:pt modelId="{9FEC83F1-F6FC-404F-8707-E60A865220FE}" type="pres">
      <dgm:prSet presAssocID="{C1BFF2CA-21D2-3A4A-8471-50213EE0E9EA}" presName="Name9" presStyleLbl="parChTrans1D2" presStyleIdx="6" presStyleCnt="8"/>
      <dgm:spPr/>
    </dgm:pt>
    <dgm:pt modelId="{FDB169C7-02C3-3445-A76F-DDCD99DB6334}" type="pres">
      <dgm:prSet presAssocID="{C1BFF2CA-21D2-3A4A-8471-50213EE0E9EA}" presName="connTx" presStyleLbl="parChTrans1D2" presStyleIdx="6" presStyleCnt="8"/>
      <dgm:spPr/>
    </dgm:pt>
    <dgm:pt modelId="{52034E79-75C0-6449-9673-60A0F53E358A}" type="pres">
      <dgm:prSet presAssocID="{B603875C-3C0A-1C4A-829B-CD2A3C03A8CD}" presName="node" presStyleLbl="node1" presStyleIdx="6" presStyleCnt="8">
        <dgm:presLayoutVars>
          <dgm:bulletEnabled val="1"/>
        </dgm:presLayoutVars>
      </dgm:prSet>
      <dgm:spPr/>
    </dgm:pt>
    <dgm:pt modelId="{3ADB68A2-0387-A845-9743-E3107B328C56}" type="pres">
      <dgm:prSet presAssocID="{73DEB9FE-2B70-E645-8CCF-9E55573754EC}" presName="Name9" presStyleLbl="parChTrans1D2" presStyleIdx="7" presStyleCnt="8"/>
      <dgm:spPr/>
    </dgm:pt>
    <dgm:pt modelId="{68E8C213-B652-3E47-A07C-96B400F7FE4C}" type="pres">
      <dgm:prSet presAssocID="{73DEB9FE-2B70-E645-8CCF-9E55573754EC}" presName="connTx" presStyleLbl="parChTrans1D2" presStyleIdx="7" presStyleCnt="8"/>
      <dgm:spPr/>
    </dgm:pt>
    <dgm:pt modelId="{47D8E914-2E49-E445-8443-8B084865DBE7}" type="pres">
      <dgm:prSet presAssocID="{6A544FBA-93FA-764F-A109-8A10CE5D73D2}" presName="node" presStyleLbl="node1" presStyleIdx="7" presStyleCnt="8">
        <dgm:presLayoutVars>
          <dgm:bulletEnabled val="1"/>
        </dgm:presLayoutVars>
      </dgm:prSet>
      <dgm:spPr/>
    </dgm:pt>
  </dgm:ptLst>
  <dgm:cxnLst>
    <dgm:cxn modelId="{9789C603-E90A-574A-9559-3C43A1C65F0D}" type="presOf" srcId="{6A544FBA-93FA-764F-A109-8A10CE5D73D2}" destId="{47D8E914-2E49-E445-8443-8B084865DBE7}" srcOrd="0" destOrd="0" presId="urn:microsoft.com/office/officeart/2005/8/layout/radial1"/>
    <dgm:cxn modelId="{0EBC2A16-40B8-BD41-94D1-55A537CD636F}" srcId="{FD5D2CF1-66D4-DC42-9D29-6F877769ECBB}" destId="{14A2C8B0-21A6-2743-A174-33FE33F59F07}" srcOrd="4" destOrd="0" parTransId="{A38A538E-9400-8B42-905E-DFEBA34DBE21}" sibTransId="{C64EC1FB-FEC2-1F48-87B5-CC7CF7EDD302}"/>
    <dgm:cxn modelId="{180BE916-17A7-194B-A98D-9DDACDF01094}" srcId="{FD5D2CF1-66D4-DC42-9D29-6F877769ECBB}" destId="{361921AB-34C8-4F4D-8DC9-098C32E1036C}" srcOrd="3" destOrd="0" parTransId="{C781D3EF-C205-0048-ABF4-A2CB23AE2F02}" sibTransId="{D4A95995-908D-2844-BC08-AAA1B344F8CE}"/>
    <dgm:cxn modelId="{26ECE718-86B9-8E44-A44E-9EDC43893FB5}" type="presOf" srcId="{4877250E-BC10-5F4F-8A35-D6C10E6291E5}" destId="{F3F373E9-1CF6-1646-AEAA-0197D9F45EEA}" srcOrd="1" destOrd="0" presId="urn:microsoft.com/office/officeart/2005/8/layout/radial1"/>
    <dgm:cxn modelId="{9951A820-D294-0F46-9F14-2D71C54D085E}" srcId="{FD5D2CF1-66D4-DC42-9D29-6F877769ECBB}" destId="{BA5367E8-6957-2C4F-9991-2E6384E37E50}" srcOrd="0" destOrd="0" parTransId="{4877250E-BC10-5F4F-8A35-D6C10E6291E5}" sibTransId="{D2057914-19CE-4D43-8158-11DEB918E616}"/>
    <dgm:cxn modelId="{00D2FD2C-FCB7-C048-8DD8-F421E21CC5F5}" type="presOf" srcId="{C1BFF2CA-21D2-3A4A-8471-50213EE0E9EA}" destId="{FDB169C7-02C3-3445-A76F-DDCD99DB6334}" srcOrd="1" destOrd="0" presId="urn:microsoft.com/office/officeart/2005/8/layout/radial1"/>
    <dgm:cxn modelId="{3E39FD3B-9BD8-CD42-8110-7A56E19F61AC}" type="presOf" srcId="{361921AB-34C8-4F4D-8DC9-098C32E1036C}" destId="{F8AC912C-DF51-0346-B6FF-2215303CA113}" srcOrd="0" destOrd="0" presId="urn:microsoft.com/office/officeart/2005/8/layout/radial1"/>
    <dgm:cxn modelId="{E4736D3C-1B56-E54F-B175-3597D62076BE}" type="presOf" srcId="{3CFB190B-58F1-0448-9549-3325C1D58A21}" destId="{B091E45D-5E25-6D40-9699-3D4082919D09}" srcOrd="0" destOrd="0" presId="urn:microsoft.com/office/officeart/2005/8/layout/radial1"/>
    <dgm:cxn modelId="{00712040-B4AE-5940-A915-5D657E1E1772}" type="presOf" srcId="{A5DA1E67-D0E8-A14E-9C3E-3D0019E2F0C7}" destId="{31AF6823-6C42-4741-A03D-9E51679CC006}" srcOrd="0" destOrd="0" presId="urn:microsoft.com/office/officeart/2005/8/layout/radial1"/>
    <dgm:cxn modelId="{BA1AC840-45F8-984D-94A5-4FCD653D8F3E}" type="presOf" srcId="{A38A538E-9400-8B42-905E-DFEBA34DBE21}" destId="{081A4125-D9D5-DE45-BD09-A07EE8EFE2BB}" srcOrd="1" destOrd="0" presId="urn:microsoft.com/office/officeart/2005/8/layout/radial1"/>
    <dgm:cxn modelId="{8A05B266-586A-1B42-90FB-B99547B16304}" type="presOf" srcId="{DC5BD7E2-E81A-644F-9724-F117D6E8066A}" destId="{8F308993-7BDE-A544-B01A-07686CA07866}" srcOrd="1" destOrd="0" presId="urn:microsoft.com/office/officeart/2005/8/layout/radial1"/>
    <dgm:cxn modelId="{C4EADD46-D5BD-2044-A312-56EA841A024F}" srcId="{A5DA1E67-D0E8-A14E-9C3E-3D0019E2F0C7}" destId="{FD5D2CF1-66D4-DC42-9D29-6F877769ECBB}" srcOrd="0" destOrd="0" parTransId="{1DE9E9E3-C9A9-DB4E-8C1E-964A6236D5B7}" sibTransId="{F1B2C75E-138E-CA4D-9DE0-87CD03C5D353}"/>
    <dgm:cxn modelId="{068A2E48-8AA5-594F-9BB5-F1309C368375}" type="presOf" srcId="{73DEB9FE-2B70-E645-8CCF-9E55573754EC}" destId="{3ADB68A2-0387-A845-9743-E3107B328C56}" srcOrd="0" destOrd="0" presId="urn:microsoft.com/office/officeart/2005/8/layout/radial1"/>
    <dgm:cxn modelId="{71033D48-70CC-7C4B-B02D-B3B8BF608A7C}" type="presOf" srcId="{5A757CF2-DB45-FA41-B113-D1FB7CC94E7C}" destId="{08D99619-08A2-2345-9E0A-64E02215FE6B}" srcOrd="1" destOrd="0" presId="urn:microsoft.com/office/officeart/2005/8/layout/radial1"/>
    <dgm:cxn modelId="{17152B6C-2957-3F4E-8C6B-5310B3A31A3D}" type="presOf" srcId="{3CFB190B-58F1-0448-9549-3325C1D58A21}" destId="{90F442A3-FE61-AB4D-AD92-057DB65773D9}" srcOrd="1" destOrd="0" presId="urn:microsoft.com/office/officeart/2005/8/layout/radial1"/>
    <dgm:cxn modelId="{F6D88C50-67D2-9C40-B55E-EEDFF9ECB705}" type="presOf" srcId="{14A2C8B0-21A6-2743-A174-33FE33F59F07}" destId="{46CA49EC-B6AE-D74D-9D3C-2D6CB3656A1E}" srcOrd="0" destOrd="0" presId="urn:microsoft.com/office/officeart/2005/8/layout/radial1"/>
    <dgm:cxn modelId="{156AD680-F07C-B14F-B8BF-9C2828C9BBDB}" srcId="{FD5D2CF1-66D4-DC42-9D29-6F877769ECBB}" destId="{EC2A0D1C-4E7D-6549-8945-B1175489B2BD}" srcOrd="1" destOrd="0" parTransId="{5A757CF2-DB45-FA41-B113-D1FB7CC94E7C}" sibTransId="{8C9524BA-6B67-3B4E-9894-9039AA9C21E9}"/>
    <dgm:cxn modelId="{3A976794-E8B2-AE44-BE83-7D6D6404121E}" type="presOf" srcId="{C781D3EF-C205-0048-ABF4-A2CB23AE2F02}" destId="{D1BC5FC3-1F83-584E-932C-139DC34FA9D2}" srcOrd="1" destOrd="0" presId="urn:microsoft.com/office/officeart/2005/8/layout/radial1"/>
    <dgm:cxn modelId="{5B154CAC-13F9-CF42-B4A6-79E1DB97B313}" type="presOf" srcId="{BA5367E8-6957-2C4F-9991-2E6384E37E50}" destId="{C564384B-23BC-6145-B135-6941CDF096D4}" srcOrd="0" destOrd="0" presId="urn:microsoft.com/office/officeart/2005/8/layout/radial1"/>
    <dgm:cxn modelId="{005729AD-9013-F54D-BF59-D16325B6F648}" type="presOf" srcId="{5A757CF2-DB45-FA41-B113-D1FB7CC94E7C}" destId="{B29EC355-A31B-E542-A261-C20DA423F000}" srcOrd="0" destOrd="0" presId="urn:microsoft.com/office/officeart/2005/8/layout/radial1"/>
    <dgm:cxn modelId="{75B644AD-C28E-2C40-B9D7-9583FE622930}" type="presOf" srcId="{C781D3EF-C205-0048-ABF4-A2CB23AE2F02}" destId="{D8CA9BBD-F62E-CB42-97FE-542BA2628CC2}" srcOrd="0" destOrd="0" presId="urn:microsoft.com/office/officeart/2005/8/layout/radial1"/>
    <dgm:cxn modelId="{F7E18EBA-24BD-1047-BF6F-E65AB1F40375}" type="presOf" srcId="{C1BFF2CA-21D2-3A4A-8471-50213EE0E9EA}" destId="{9FEC83F1-F6FC-404F-8707-E60A865220FE}" srcOrd="0" destOrd="0" presId="urn:microsoft.com/office/officeart/2005/8/layout/radial1"/>
    <dgm:cxn modelId="{CD4103C5-7F5B-2E4E-8A4D-74029953D11F}" type="presOf" srcId="{19126976-47BE-774D-863D-973ACA38B56D}" destId="{DBC4B1EE-8461-FB4C-BB3D-3988F0879A8B}" srcOrd="0" destOrd="0" presId="urn:microsoft.com/office/officeart/2005/8/layout/radial1"/>
    <dgm:cxn modelId="{5A0634C8-B2C1-AD47-9642-FF5D0B236645}" type="presOf" srcId="{4877250E-BC10-5F4F-8A35-D6C10E6291E5}" destId="{8C2730F4-0B23-CC4F-B793-1736D366DB88}" srcOrd="0" destOrd="0" presId="urn:microsoft.com/office/officeart/2005/8/layout/radial1"/>
    <dgm:cxn modelId="{1B4979C9-1F7A-8F42-83D8-29452B5EB163}" srcId="{FD5D2CF1-66D4-DC42-9D29-6F877769ECBB}" destId="{6A544FBA-93FA-764F-A109-8A10CE5D73D2}" srcOrd="7" destOrd="0" parTransId="{73DEB9FE-2B70-E645-8CCF-9E55573754EC}" sibTransId="{162FD573-689F-C94B-81E4-5E8468C7F48A}"/>
    <dgm:cxn modelId="{FC268ACC-B8C5-ED4E-906E-F369378DDB0B}" srcId="{FD5D2CF1-66D4-DC42-9D29-6F877769ECBB}" destId="{B603875C-3C0A-1C4A-829B-CD2A3C03A8CD}" srcOrd="6" destOrd="0" parTransId="{C1BFF2CA-21D2-3A4A-8471-50213EE0E9EA}" sibTransId="{3CBFA88B-63B1-BE40-ACA1-45F6222A79C0}"/>
    <dgm:cxn modelId="{2B42AECE-EC88-FE43-A471-96ED185AC2C9}" srcId="{FD5D2CF1-66D4-DC42-9D29-6F877769ECBB}" destId="{19126976-47BE-774D-863D-973ACA38B56D}" srcOrd="2" destOrd="0" parTransId="{3CFB190B-58F1-0448-9549-3325C1D58A21}" sibTransId="{F3CCCAA9-1D92-B94B-B5F2-461327DCB762}"/>
    <dgm:cxn modelId="{18A6BFD1-E19A-E643-8AF6-C06FD2C9F00A}" type="presOf" srcId="{73DEB9FE-2B70-E645-8CCF-9E55573754EC}" destId="{68E8C213-B652-3E47-A07C-96B400F7FE4C}" srcOrd="1" destOrd="0" presId="urn:microsoft.com/office/officeart/2005/8/layout/radial1"/>
    <dgm:cxn modelId="{2B0E01D3-4FE4-C249-80A2-F80ED10450A6}" type="presOf" srcId="{764ACE83-49CC-4A45-8A22-51F1EE127C70}" destId="{3120B6B7-E4C8-C646-B9CB-30545361082E}" srcOrd="0" destOrd="0" presId="urn:microsoft.com/office/officeart/2005/8/layout/radial1"/>
    <dgm:cxn modelId="{F89614D4-07B0-9241-A9A7-73319F70D7B2}" srcId="{FD5D2CF1-66D4-DC42-9D29-6F877769ECBB}" destId="{764ACE83-49CC-4A45-8A22-51F1EE127C70}" srcOrd="5" destOrd="0" parTransId="{DC5BD7E2-E81A-644F-9724-F117D6E8066A}" sibTransId="{55914B07-F4F7-744C-894C-21FD01DD7E39}"/>
    <dgm:cxn modelId="{3B1227D4-B58F-084E-B404-6B43EFE88186}" type="presOf" srcId="{DC5BD7E2-E81A-644F-9724-F117D6E8066A}" destId="{B0647F6E-D03D-7E45-BB75-723048D64920}" srcOrd="0" destOrd="0" presId="urn:microsoft.com/office/officeart/2005/8/layout/radial1"/>
    <dgm:cxn modelId="{F12644DA-C8B5-ED4E-A44D-BCFD0329E796}" type="presOf" srcId="{B603875C-3C0A-1C4A-829B-CD2A3C03A8CD}" destId="{52034E79-75C0-6449-9673-60A0F53E358A}" srcOrd="0" destOrd="0" presId="urn:microsoft.com/office/officeart/2005/8/layout/radial1"/>
    <dgm:cxn modelId="{C6FB2CE5-613B-9A42-B113-4D71DF00D8A0}" type="presOf" srcId="{FD5D2CF1-66D4-DC42-9D29-6F877769ECBB}" destId="{54F8BBD3-4417-8A4F-AA2E-EFF1EC59CE08}" srcOrd="0" destOrd="0" presId="urn:microsoft.com/office/officeart/2005/8/layout/radial1"/>
    <dgm:cxn modelId="{A83B40E9-3C5B-5F4E-8003-187C46FA50F0}" type="presOf" srcId="{EC2A0D1C-4E7D-6549-8945-B1175489B2BD}" destId="{E05F6022-0FFC-C945-B745-A37D55E97E1F}" srcOrd="0" destOrd="0" presId="urn:microsoft.com/office/officeart/2005/8/layout/radial1"/>
    <dgm:cxn modelId="{4FFC77F1-2357-8A40-BC3D-B28E66A21BDA}" type="presOf" srcId="{A38A538E-9400-8B42-905E-DFEBA34DBE21}" destId="{FC38EE7F-1F0B-BB4A-BE15-B2A9088D671F}" srcOrd="0" destOrd="0" presId="urn:microsoft.com/office/officeart/2005/8/layout/radial1"/>
    <dgm:cxn modelId="{B32CA064-78F3-5F46-9226-E14A8B04BEE1}" type="presParOf" srcId="{31AF6823-6C42-4741-A03D-9E51679CC006}" destId="{54F8BBD3-4417-8A4F-AA2E-EFF1EC59CE08}" srcOrd="0" destOrd="0" presId="urn:microsoft.com/office/officeart/2005/8/layout/radial1"/>
    <dgm:cxn modelId="{E4F1EAB3-84A3-2D4C-9FD1-22F23B9C0D52}" type="presParOf" srcId="{31AF6823-6C42-4741-A03D-9E51679CC006}" destId="{8C2730F4-0B23-CC4F-B793-1736D366DB88}" srcOrd="1" destOrd="0" presId="urn:microsoft.com/office/officeart/2005/8/layout/radial1"/>
    <dgm:cxn modelId="{B598A84F-A8CE-4C4B-A193-0389E0BC803F}" type="presParOf" srcId="{8C2730F4-0B23-CC4F-B793-1736D366DB88}" destId="{F3F373E9-1CF6-1646-AEAA-0197D9F45EEA}" srcOrd="0" destOrd="0" presId="urn:microsoft.com/office/officeart/2005/8/layout/radial1"/>
    <dgm:cxn modelId="{DA36141E-6960-E646-B33F-28D20BA4276E}" type="presParOf" srcId="{31AF6823-6C42-4741-A03D-9E51679CC006}" destId="{C564384B-23BC-6145-B135-6941CDF096D4}" srcOrd="2" destOrd="0" presId="urn:microsoft.com/office/officeart/2005/8/layout/radial1"/>
    <dgm:cxn modelId="{C3437B48-5A07-7B4C-8FA3-D8BC246A727A}" type="presParOf" srcId="{31AF6823-6C42-4741-A03D-9E51679CC006}" destId="{B29EC355-A31B-E542-A261-C20DA423F000}" srcOrd="3" destOrd="0" presId="urn:microsoft.com/office/officeart/2005/8/layout/radial1"/>
    <dgm:cxn modelId="{AF3802DA-67F6-FA4B-A779-EEC7D3B55238}" type="presParOf" srcId="{B29EC355-A31B-E542-A261-C20DA423F000}" destId="{08D99619-08A2-2345-9E0A-64E02215FE6B}" srcOrd="0" destOrd="0" presId="urn:microsoft.com/office/officeart/2005/8/layout/radial1"/>
    <dgm:cxn modelId="{FDA5EF6F-B60D-7540-BEFD-BE9A106383D3}" type="presParOf" srcId="{31AF6823-6C42-4741-A03D-9E51679CC006}" destId="{E05F6022-0FFC-C945-B745-A37D55E97E1F}" srcOrd="4" destOrd="0" presId="urn:microsoft.com/office/officeart/2005/8/layout/radial1"/>
    <dgm:cxn modelId="{1E1EB789-136F-734D-8CF9-2524988632AE}" type="presParOf" srcId="{31AF6823-6C42-4741-A03D-9E51679CC006}" destId="{B091E45D-5E25-6D40-9699-3D4082919D09}" srcOrd="5" destOrd="0" presId="urn:microsoft.com/office/officeart/2005/8/layout/radial1"/>
    <dgm:cxn modelId="{F5678EDC-ED7F-2545-95E2-85A0FE9B6035}" type="presParOf" srcId="{B091E45D-5E25-6D40-9699-3D4082919D09}" destId="{90F442A3-FE61-AB4D-AD92-057DB65773D9}" srcOrd="0" destOrd="0" presId="urn:microsoft.com/office/officeart/2005/8/layout/radial1"/>
    <dgm:cxn modelId="{0F3B914D-CDED-F749-9FDE-F630E4822FD3}" type="presParOf" srcId="{31AF6823-6C42-4741-A03D-9E51679CC006}" destId="{DBC4B1EE-8461-FB4C-BB3D-3988F0879A8B}" srcOrd="6" destOrd="0" presId="urn:microsoft.com/office/officeart/2005/8/layout/radial1"/>
    <dgm:cxn modelId="{2AD9ABAF-1C9A-8A44-958F-E557ADE23F56}" type="presParOf" srcId="{31AF6823-6C42-4741-A03D-9E51679CC006}" destId="{D8CA9BBD-F62E-CB42-97FE-542BA2628CC2}" srcOrd="7" destOrd="0" presId="urn:microsoft.com/office/officeart/2005/8/layout/radial1"/>
    <dgm:cxn modelId="{B6FB6335-FE00-0B40-91C8-F73283050002}" type="presParOf" srcId="{D8CA9BBD-F62E-CB42-97FE-542BA2628CC2}" destId="{D1BC5FC3-1F83-584E-932C-139DC34FA9D2}" srcOrd="0" destOrd="0" presId="urn:microsoft.com/office/officeart/2005/8/layout/radial1"/>
    <dgm:cxn modelId="{F6113BB2-2DC8-C24E-8FBF-E9E895A970C1}" type="presParOf" srcId="{31AF6823-6C42-4741-A03D-9E51679CC006}" destId="{F8AC912C-DF51-0346-B6FF-2215303CA113}" srcOrd="8" destOrd="0" presId="urn:microsoft.com/office/officeart/2005/8/layout/radial1"/>
    <dgm:cxn modelId="{49918016-C55D-D843-8884-E6C287BB41C1}" type="presParOf" srcId="{31AF6823-6C42-4741-A03D-9E51679CC006}" destId="{FC38EE7F-1F0B-BB4A-BE15-B2A9088D671F}" srcOrd="9" destOrd="0" presId="urn:microsoft.com/office/officeart/2005/8/layout/radial1"/>
    <dgm:cxn modelId="{43AE569F-6A5A-4D45-A502-269470472586}" type="presParOf" srcId="{FC38EE7F-1F0B-BB4A-BE15-B2A9088D671F}" destId="{081A4125-D9D5-DE45-BD09-A07EE8EFE2BB}" srcOrd="0" destOrd="0" presId="urn:microsoft.com/office/officeart/2005/8/layout/radial1"/>
    <dgm:cxn modelId="{C63F6908-9750-E84B-BF55-585D697F47E4}" type="presParOf" srcId="{31AF6823-6C42-4741-A03D-9E51679CC006}" destId="{46CA49EC-B6AE-D74D-9D3C-2D6CB3656A1E}" srcOrd="10" destOrd="0" presId="urn:microsoft.com/office/officeart/2005/8/layout/radial1"/>
    <dgm:cxn modelId="{5C993696-6C18-2C4F-BAFB-029DD314F007}" type="presParOf" srcId="{31AF6823-6C42-4741-A03D-9E51679CC006}" destId="{B0647F6E-D03D-7E45-BB75-723048D64920}" srcOrd="11" destOrd="0" presId="urn:microsoft.com/office/officeart/2005/8/layout/radial1"/>
    <dgm:cxn modelId="{9A4C522A-8150-4243-BC07-8EE02766B9E5}" type="presParOf" srcId="{B0647F6E-D03D-7E45-BB75-723048D64920}" destId="{8F308993-7BDE-A544-B01A-07686CA07866}" srcOrd="0" destOrd="0" presId="urn:microsoft.com/office/officeart/2005/8/layout/radial1"/>
    <dgm:cxn modelId="{A56AE8C5-D8B3-4F42-B18E-F7CB6F456D9B}" type="presParOf" srcId="{31AF6823-6C42-4741-A03D-9E51679CC006}" destId="{3120B6B7-E4C8-C646-B9CB-30545361082E}" srcOrd="12" destOrd="0" presId="urn:microsoft.com/office/officeart/2005/8/layout/radial1"/>
    <dgm:cxn modelId="{A28C62E0-C79E-984D-A46C-01E93DE751AB}" type="presParOf" srcId="{31AF6823-6C42-4741-A03D-9E51679CC006}" destId="{9FEC83F1-F6FC-404F-8707-E60A865220FE}" srcOrd="13" destOrd="0" presId="urn:microsoft.com/office/officeart/2005/8/layout/radial1"/>
    <dgm:cxn modelId="{089D6970-D06F-5B45-BACD-CF38DACDCCA8}" type="presParOf" srcId="{9FEC83F1-F6FC-404F-8707-E60A865220FE}" destId="{FDB169C7-02C3-3445-A76F-DDCD99DB6334}" srcOrd="0" destOrd="0" presId="urn:microsoft.com/office/officeart/2005/8/layout/radial1"/>
    <dgm:cxn modelId="{77D5D215-8A90-8F42-9E52-AF52A0E770D7}" type="presParOf" srcId="{31AF6823-6C42-4741-A03D-9E51679CC006}" destId="{52034E79-75C0-6449-9673-60A0F53E358A}" srcOrd="14" destOrd="0" presId="urn:microsoft.com/office/officeart/2005/8/layout/radial1"/>
    <dgm:cxn modelId="{1C75398A-29C2-ED47-A0B3-579B436B3228}" type="presParOf" srcId="{31AF6823-6C42-4741-A03D-9E51679CC006}" destId="{3ADB68A2-0387-A845-9743-E3107B328C56}" srcOrd="15" destOrd="0" presId="urn:microsoft.com/office/officeart/2005/8/layout/radial1"/>
    <dgm:cxn modelId="{24EE5A6A-488E-5742-ADF9-B38EEE583504}" type="presParOf" srcId="{3ADB68A2-0387-A845-9743-E3107B328C56}" destId="{68E8C213-B652-3E47-A07C-96B400F7FE4C}" srcOrd="0" destOrd="0" presId="urn:microsoft.com/office/officeart/2005/8/layout/radial1"/>
    <dgm:cxn modelId="{15F304E2-16D9-7048-A60C-02317D7E316C}" type="presParOf" srcId="{31AF6823-6C42-4741-A03D-9E51679CC006}" destId="{47D8E914-2E49-E445-8443-8B084865DBE7}"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3AF4B9-7899-4CDC-A002-6ECD950A1322}"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02305BB-3E91-4CC0-AE0F-FC6E09663E92}">
      <dgm:prSet/>
      <dgm:spPr/>
      <dgm:t>
        <a:bodyPr/>
        <a:lstStyle/>
        <a:p>
          <a:pPr>
            <a:defRPr cap="all"/>
          </a:pPr>
          <a:r>
            <a:rPr lang="en-AU" cap="none" dirty="0"/>
            <a:t>Planning the menu and expected covers</a:t>
          </a:r>
          <a:endParaRPr lang="en-US" cap="none" dirty="0"/>
        </a:p>
      </dgm:t>
    </dgm:pt>
    <dgm:pt modelId="{DCD72F1F-307D-4A5A-9460-79D26616B9CE}" type="parTrans" cxnId="{C2258FB0-9155-4AD8-80DA-8FCE317ABE32}">
      <dgm:prSet/>
      <dgm:spPr/>
      <dgm:t>
        <a:bodyPr/>
        <a:lstStyle/>
        <a:p>
          <a:endParaRPr lang="en-US"/>
        </a:p>
      </dgm:t>
    </dgm:pt>
    <dgm:pt modelId="{D4FADDCD-0E89-411F-AAFF-16DF6C4E7678}" type="sibTrans" cxnId="{C2258FB0-9155-4AD8-80DA-8FCE317ABE32}">
      <dgm:prSet/>
      <dgm:spPr/>
      <dgm:t>
        <a:bodyPr/>
        <a:lstStyle/>
        <a:p>
          <a:endParaRPr lang="en-US"/>
        </a:p>
      </dgm:t>
    </dgm:pt>
    <dgm:pt modelId="{EF396AB1-F410-4A92-B3C3-E6A63227DF8B}">
      <dgm:prSet/>
      <dgm:spPr/>
      <dgm:t>
        <a:bodyPr/>
        <a:lstStyle/>
        <a:p>
          <a:pPr>
            <a:defRPr cap="all"/>
          </a:pPr>
          <a:r>
            <a:rPr lang="en-AU" cap="none" dirty="0"/>
            <a:t>Buying</a:t>
          </a:r>
          <a:endParaRPr lang="en-US" cap="none" dirty="0"/>
        </a:p>
      </dgm:t>
    </dgm:pt>
    <dgm:pt modelId="{D48F2831-2CE7-468E-876A-F6D3E4F41D14}" type="parTrans" cxnId="{EFDB1ED3-18DF-4E46-B665-B38A54B87889}">
      <dgm:prSet/>
      <dgm:spPr/>
      <dgm:t>
        <a:bodyPr/>
        <a:lstStyle/>
        <a:p>
          <a:endParaRPr lang="en-US"/>
        </a:p>
      </dgm:t>
    </dgm:pt>
    <dgm:pt modelId="{EDCC5826-41A0-41A6-B57E-DF90E99A5C10}" type="sibTrans" cxnId="{EFDB1ED3-18DF-4E46-B665-B38A54B87889}">
      <dgm:prSet/>
      <dgm:spPr/>
      <dgm:t>
        <a:bodyPr/>
        <a:lstStyle/>
        <a:p>
          <a:endParaRPr lang="en-US"/>
        </a:p>
      </dgm:t>
    </dgm:pt>
    <dgm:pt modelId="{4FC3E87B-1B33-4D09-86D2-9E86AC2A0DDE}">
      <dgm:prSet/>
      <dgm:spPr/>
      <dgm:t>
        <a:bodyPr/>
        <a:lstStyle/>
        <a:p>
          <a:pPr>
            <a:defRPr cap="all"/>
          </a:pPr>
          <a:r>
            <a:rPr lang="en-AU" cap="none" dirty="0"/>
            <a:t>Receiving</a:t>
          </a:r>
          <a:endParaRPr lang="en-US" cap="none" dirty="0"/>
        </a:p>
      </dgm:t>
    </dgm:pt>
    <dgm:pt modelId="{02AF52F7-D0F0-4AF3-A62D-53B75C2B62E6}" type="parTrans" cxnId="{67D8A7BA-3C43-4F0C-8DE7-13955412C493}">
      <dgm:prSet/>
      <dgm:spPr/>
      <dgm:t>
        <a:bodyPr/>
        <a:lstStyle/>
        <a:p>
          <a:endParaRPr lang="en-US"/>
        </a:p>
      </dgm:t>
    </dgm:pt>
    <dgm:pt modelId="{A2437269-3A6E-4147-B836-50C5503E20C7}" type="sibTrans" cxnId="{67D8A7BA-3C43-4F0C-8DE7-13955412C493}">
      <dgm:prSet/>
      <dgm:spPr/>
      <dgm:t>
        <a:bodyPr/>
        <a:lstStyle/>
        <a:p>
          <a:endParaRPr lang="en-US"/>
        </a:p>
      </dgm:t>
    </dgm:pt>
    <dgm:pt modelId="{BA2EF1A9-7B13-42BC-B569-2E5093D9D8E6}">
      <dgm:prSet/>
      <dgm:spPr/>
      <dgm:t>
        <a:bodyPr/>
        <a:lstStyle/>
        <a:p>
          <a:pPr>
            <a:defRPr cap="all"/>
          </a:pPr>
          <a:r>
            <a:rPr lang="en-AU" cap="none" dirty="0"/>
            <a:t>Storage</a:t>
          </a:r>
          <a:endParaRPr lang="en-US" cap="none" dirty="0"/>
        </a:p>
      </dgm:t>
    </dgm:pt>
    <dgm:pt modelId="{34CA0BD9-AAB2-42A8-A39A-76AF49BCE0D0}" type="parTrans" cxnId="{260B88F1-4804-439B-A1CC-D9DD33879E20}">
      <dgm:prSet/>
      <dgm:spPr/>
      <dgm:t>
        <a:bodyPr/>
        <a:lstStyle/>
        <a:p>
          <a:endParaRPr lang="en-US"/>
        </a:p>
      </dgm:t>
    </dgm:pt>
    <dgm:pt modelId="{3A163D07-FFB8-4DED-8732-43EDEE623A0C}" type="sibTrans" cxnId="{260B88F1-4804-439B-A1CC-D9DD33879E20}">
      <dgm:prSet/>
      <dgm:spPr/>
      <dgm:t>
        <a:bodyPr/>
        <a:lstStyle/>
        <a:p>
          <a:endParaRPr lang="en-US"/>
        </a:p>
      </dgm:t>
    </dgm:pt>
    <dgm:pt modelId="{09280B19-89DC-4A84-B084-1D85021B50B1}">
      <dgm:prSet/>
      <dgm:spPr/>
      <dgm:t>
        <a:bodyPr/>
        <a:lstStyle/>
        <a:p>
          <a:pPr>
            <a:defRPr cap="all"/>
          </a:pPr>
          <a:r>
            <a:rPr lang="en-AU" cap="none" dirty="0"/>
            <a:t>Issuing</a:t>
          </a:r>
          <a:endParaRPr lang="en-US" cap="none" dirty="0"/>
        </a:p>
      </dgm:t>
    </dgm:pt>
    <dgm:pt modelId="{D5C78425-AF8D-46A9-9837-DEFDADB68422}" type="parTrans" cxnId="{072AABBE-F231-416A-B1D4-C8C52BBD0535}">
      <dgm:prSet/>
      <dgm:spPr/>
      <dgm:t>
        <a:bodyPr/>
        <a:lstStyle/>
        <a:p>
          <a:endParaRPr lang="en-US"/>
        </a:p>
      </dgm:t>
    </dgm:pt>
    <dgm:pt modelId="{976F58E0-828B-4BFF-B8BB-6B830B82BE30}" type="sibTrans" cxnId="{072AABBE-F231-416A-B1D4-C8C52BBD0535}">
      <dgm:prSet/>
      <dgm:spPr/>
      <dgm:t>
        <a:bodyPr/>
        <a:lstStyle/>
        <a:p>
          <a:endParaRPr lang="en-US"/>
        </a:p>
      </dgm:t>
    </dgm:pt>
    <dgm:pt modelId="{AB0EC562-E383-40CD-B79F-EB123344AD7D}">
      <dgm:prSet/>
      <dgm:spPr/>
      <dgm:t>
        <a:bodyPr/>
        <a:lstStyle/>
        <a:p>
          <a:pPr>
            <a:defRPr cap="all"/>
          </a:pPr>
          <a:r>
            <a:rPr lang="en-AU" cap="none" dirty="0"/>
            <a:t>Production</a:t>
          </a:r>
          <a:endParaRPr lang="en-US" cap="none" dirty="0"/>
        </a:p>
      </dgm:t>
    </dgm:pt>
    <dgm:pt modelId="{CA16CC2C-FD64-4A47-975D-7C407EAD9510}" type="parTrans" cxnId="{C26361B3-9C4D-44B6-BE8E-C9759A2A3066}">
      <dgm:prSet/>
      <dgm:spPr/>
      <dgm:t>
        <a:bodyPr/>
        <a:lstStyle/>
        <a:p>
          <a:endParaRPr lang="en-US"/>
        </a:p>
      </dgm:t>
    </dgm:pt>
    <dgm:pt modelId="{4B71B573-801A-4CDF-9507-22F38D333BB7}" type="sibTrans" cxnId="{C26361B3-9C4D-44B6-BE8E-C9759A2A3066}">
      <dgm:prSet/>
      <dgm:spPr/>
      <dgm:t>
        <a:bodyPr/>
        <a:lstStyle/>
        <a:p>
          <a:endParaRPr lang="en-US"/>
        </a:p>
      </dgm:t>
    </dgm:pt>
    <dgm:pt modelId="{DA8D5DDC-F754-49FE-AA94-DD8580972F55}">
      <dgm:prSet/>
      <dgm:spPr/>
      <dgm:t>
        <a:bodyPr/>
        <a:lstStyle/>
        <a:p>
          <a:pPr>
            <a:defRPr cap="all"/>
          </a:pPr>
          <a:r>
            <a:rPr lang="en-AU" cap="none" dirty="0"/>
            <a:t>Serving</a:t>
          </a:r>
          <a:endParaRPr lang="en-US" cap="none" dirty="0"/>
        </a:p>
      </dgm:t>
    </dgm:pt>
    <dgm:pt modelId="{1E3903C3-3A02-4BF6-B1F7-FA337B385D7E}" type="parTrans" cxnId="{4975234D-8B19-47C3-A88F-CB62EC11C0C8}">
      <dgm:prSet/>
      <dgm:spPr/>
      <dgm:t>
        <a:bodyPr/>
        <a:lstStyle/>
        <a:p>
          <a:endParaRPr lang="en-US"/>
        </a:p>
      </dgm:t>
    </dgm:pt>
    <dgm:pt modelId="{A60CB450-1A60-419C-8B22-EBCC385B075E}" type="sibTrans" cxnId="{4975234D-8B19-47C3-A88F-CB62EC11C0C8}">
      <dgm:prSet/>
      <dgm:spPr/>
      <dgm:t>
        <a:bodyPr/>
        <a:lstStyle/>
        <a:p>
          <a:endParaRPr lang="en-US"/>
        </a:p>
      </dgm:t>
    </dgm:pt>
    <dgm:pt modelId="{EC939C76-D768-4473-AC2F-E40354FFC099}">
      <dgm:prSet/>
      <dgm:spPr/>
      <dgm:t>
        <a:bodyPr/>
        <a:lstStyle/>
        <a:p>
          <a:pPr>
            <a:defRPr cap="all"/>
          </a:pPr>
          <a:r>
            <a:rPr lang="en-AU" cap="none" dirty="0"/>
            <a:t>After service/ cleaning</a:t>
          </a:r>
          <a:endParaRPr lang="en-US" cap="none" dirty="0"/>
        </a:p>
      </dgm:t>
    </dgm:pt>
    <dgm:pt modelId="{B5E0BD8F-C1BA-41BC-BA18-C4EE5ABE2D72}" type="parTrans" cxnId="{E5524BD6-CE48-45E4-89CC-41732A4EFF7B}">
      <dgm:prSet/>
      <dgm:spPr/>
      <dgm:t>
        <a:bodyPr/>
        <a:lstStyle/>
        <a:p>
          <a:endParaRPr lang="en-US"/>
        </a:p>
      </dgm:t>
    </dgm:pt>
    <dgm:pt modelId="{90799FAE-B7D5-43A0-A6B9-9B5CA7D1628A}" type="sibTrans" cxnId="{E5524BD6-CE48-45E4-89CC-41732A4EFF7B}">
      <dgm:prSet/>
      <dgm:spPr/>
      <dgm:t>
        <a:bodyPr/>
        <a:lstStyle/>
        <a:p>
          <a:endParaRPr lang="en-US"/>
        </a:p>
      </dgm:t>
    </dgm:pt>
    <dgm:pt modelId="{02F53122-EB2A-4867-A57D-45A8A5377D58}" type="pres">
      <dgm:prSet presAssocID="{C23AF4B9-7899-4CDC-A002-6ECD950A1322}" presName="root" presStyleCnt="0">
        <dgm:presLayoutVars>
          <dgm:dir/>
          <dgm:resizeHandles val="exact"/>
        </dgm:presLayoutVars>
      </dgm:prSet>
      <dgm:spPr/>
    </dgm:pt>
    <dgm:pt modelId="{B4C49C3B-0E2B-4BBC-BDE8-C0A6BD9F8CC7}" type="pres">
      <dgm:prSet presAssocID="{502305BB-3E91-4CC0-AE0F-FC6E09663E92}" presName="compNode" presStyleCnt="0"/>
      <dgm:spPr/>
    </dgm:pt>
    <dgm:pt modelId="{A356E06C-78DE-4F7B-9E5F-B0FAA54F01C3}" type="pres">
      <dgm:prSet presAssocID="{502305BB-3E91-4CC0-AE0F-FC6E09663E92}" presName="iconBgRect" presStyleLbl="bgShp" presStyleIdx="0" presStyleCnt="8"/>
      <dgm:spPr/>
    </dgm:pt>
    <dgm:pt modelId="{38505BFB-15C6-4CFF-9B3A-0A3D051AFD59}" type="pres">
      <dgm:prSet presAssocID="{502305BB-3E91-4CC0-AE0F-FC6E09663E92}" presName="iconRect" presStyleLbl="node1" presStyleIdx="0" presStyleCnt="8"/>
      <dgm:spPr>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ork and knife"/>
        </a:ext>
      </dgm:extLst>
    </dgm:pt>
    <dgm:pt modelId="{A1781BC4-74E4-4BBF-B5B0-DE90D3058154}" type="pres">
      <dgm:prSet presAssocID="{502305BB-3E91-4CC0-AE0F-FC6E09663E92}" presName="spaceRect" presStyleCnt="0"/>
      <dgm:spPr/>
    </dgm:pt>
    <dgm:pt modelId="{0D418211-EF31-44AB-B5CB-B95625CC23CF}" type="pres">
      <dgm:prSet presAssocID="{502305BB-3E91-4CC0-AE0F-FC6E09663E92}" presName="textRect" presStyleLbl="revTx" presStyleIdx="0" presStyleCnt="8">
        <dgm:presLayoutVars>
          <dgm:chMax val="1"/>
          <dgm:chPref val="1"/>
        </dgm:presLayoutVars>
      </dgm:prSet>
      <dgm:spPr/>
    </dgm:pt>
    <dgm:pt modelId="{2309836F-569B-4A6C-8C45-88BE4F6EDF71}" type="pres">
      <dgm:prSet presAssocID="{D4FADDCD-0E89-411F-AAFF-16DF6C4E7678}" presName="sibTrans" presStyleCnt="0"/>
      <dgm:spPr/>
    </dgm:pt>
    <dgm:pt modelId="{ED905BC2-CEE5-4B65-8FBF-B02D0827FA32}" type="pres">
      <dgm:prSet presAssocID="{EF396AB1-F410-4A92-B3C3-E6A63227DF8B}" presName="compNode" presStyleCnt="0"/>
      <dgm:spPr/>
    </dgm:pt>
    <dgm:pt modelId="{115E852E-883E-40C1-AAC9-7C7EF75F0951}" type="pres">
      <dgm:prSet presAssocID="{EF396AB1-F410-4A92-B3C3-E6A63227DF8B}" presName="iconBgRect" presStyleLbl="bgShp" presStyleIdx="1" presStyleCnt="8"/>
      <dgm:spPr/>
    </dgm:pt>
    <dgm:pt modelId="{63DC7EF7-ABE5-4912-A4AE-05DB094982E0}" type="pres">
      <dgm:prSet presAssocID="{EF396AB1-F410-4A92-B3C3-E6A63227DF8B}" presName="iconRect" presStyleLbl="node1" presStyleIdx="1" presStyleCnt="8"/>
      <dgm:spPr>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re"/>
        </a:ext>
      </dgm:extLst>
    </dgm:pt>
    <dgm:pt modelId="{1887EDEA-3F48-441E-A593-0FD6B844AD01}" type="pres">
      <dgm:prSet presAssocID="{EF396AB1-F410-4A92-B3C3-E6A63227DF8B}" presName="spaceRect" presStyleCnt="0"/>
      <dgm:spPr/>
    </dgm:pt>
    <dgm:pt modelId="{894B0C6C-EDA4-44A3-80FF-6C85CA16287D}" type="pres">
      <dgm:prSet presAssocID="{EF396AB1-F410-4A92-B3C3-E6A63227DF8B}" presName="textRect" presStyleLbl="revTx" presStyleIdx="1" presStyleCnt="8">
        <dgm:presLayoutVars>
          <dgm:chMax val="1"/>
          <dgm:chPref val="1"/>
        </dgm:presLayoutVars>
      </dgm:prSet>
      <dgm:spPr/>
    </dgm:pt>
    <dgm:pt modelId="{495A8D1D-4426-4C50-BA11-1869B3BD3CFA}" type="pres">
      <dgm:prSet presAssocID="{EDCC5826-41A0-41A6-B57E-DF90E99A5C10}" presName="sibTrans" presStyleCnt="0"/>
      <dgm:spPr/>
    </dgm:pt>
    <dgm:pt modelId="{86F6EB1C-7E38-43C3-92F2-714DFE81787B}" type="pres">
      <dgm:prSet presAssocID="{4FC3E87B-1B33-4D09-86D2-9E86AC2A0DDE}" presName="compNode" presStyleCnt="0"/>
      <dgm:spPr/>
    </dgm:pt>
    <dgm:pt modelId="{C1313590-4386-44F9-8253-E6167D8CB183}" type="pres">
      <dgm:prSet presAssocID="{4FC3E87B-1B33-4D09-86D2-9E86AC2A0DDE}" presName="iconBgRect" presStyleLbl="bgShp" presStyleIdx="2" presStyleCnt="8"/>
      <dgm:spPr/>
    </dgm:pt>
    <dgm:pt modelId="{E7F6874F-65D3-47B3-81BE-20E501BC0ED4}" type="pres">
      <dgm:prSet presAssocID="{4FC3E87B-1B33-4D09-86D2-9E86AC2A0DDE}" presName="iconRect" presStyleLbl="node1" presStyleIdx="2" presStyleCnt="8"/>
      <dgm:spPr>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8C955387-74E9-4FAD-9FC9-4D971F39EE5E}" type="pres">
      <dgm:prSet presAssocID="{4FC3E87B-1B33-4D09-86D2-9E86AC2A0DDE}" presName="spaceRect" presStyleCnt="0"/>
      <dgm:spPr/>
    </dgm:pt>
    <dgm:pt modelId="{3E2738D0-D06F-4671-B0A9-6CAE8A47873F}" type="pres">
      <dgm:prSet presAssocID="{4FC3E87B-1B33-4D09-86D2-9E86AC2A0DDE}" presName="textRect" presStyleLbl="revTx" presStyleIdx="2" presStyleCnt="8">
        <dgm:presLayoutVars>
          <dgm:chMax val="1"/>
          <dgm:chPref val="1"/>
        </dgm:presLayoutVars>
      </dgm:prSet>
      <dgm:spPr/>
    </dgm:pt>
    <dgm:pt modelId="{5A6F52D3-D472-4670-916B-7279F394917A}" type="pres">
      <dgm:prSet presAssocID="{A2437269-3A6E-4147-B836-50C5503E20C7}" presName="sibTrans" presStyleCnt="0"/>
      <dgm:spPr/>
    </dgm:pt>
    <dgm:pt modelId="{D015E361-3F11-4249-93E8-6C4CC3F7F4EB}" type="pres">
      <dgm:prSet presAssocID="{BA2EF1A9-7B13-42BC-B569-2E5093D9D8E6}" presName="compNode" presStyleCnt="0"/>
      <dgm:spPr/>
    </dgm:pt>
    <dgm:pt modelId="{F8B2F171-6E18-42FD-A06F-67D1795B6A20}" type="pres">
      <dgm:prSet presAssocID="{BA2EF1A9-7B13-42BC-B569-2E5093D9D8E6}" presName="iconBgRect" presStyleLbl="bgShp" presStyleIdx="3" presStyleCnt="8"/>
      <dgm:spPr/>
    </dgm:pt>
    <dgm:pt modelId="{CEE6184F-8AC5-451D-9F37-0D420B9DCC98}" type="pres">
      <dgm:prSet presAssocID="{BA2EF1A9-7B13-42BC-B569-2E5093D9D8E6}" presName="iconRect" presStyleLbl="node1" presStyleIdx="3" presStyleCnt="8"/>
      <dgm:spPr>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atabase"/>
        </a:ext>
      </dgm:extLst>
    </dgm:pt>
    <dgm:pt modelId="{CE9E0DB4-699B-42ED-921C-4BC293D3F4F0}" type="pres">
      <dgm:prSet presAssocID="{BA2EF1A9-7B13-42BC-B569-2E5093D9D8E6}" presName="spaceRect" presStyleCnt="0"/>
      <dgm:spPr/>
    </dgm:pt>
    <dgm:pt modelId="{BCACA350-EAB4-4C90-92F6-B07E6CB50A78}" type="pres">
      <dgm:prSet presAssocID="{BA2EF1A9-7B13-42BC-B569-2E5093D9D8E6}" presName="textRect" presStyleLbl="revTx" presStyleIdx="3" presStyleCnt="8">
        <dgm:presLayoutVars>
          <dgm:chMax val="1"/>
          <dgm:chPref val="1"/>
        </dgm:presLayoutVars>
      </dgm:prSet>
      <dgm:spPr/>
    </dgm:pt>
    <dgm:pt modelId="{417B95A1-DEB7-4382-8CAF-9F06A96160EC}" type="pres">
      <dgm:prSet presAssocID="{3A163D07-FFB8-4DED-8732-43EDEE623A0C}" presName="sibTrans" presStyleCnt="0"/>
      <dgm:spPr/>
    </dgm:pt>
    <dgm:pt modelId="{0857EF59-B2FA-476C-8420-8EF2BCF92CE4}" type="pres">
      <dgm:prSet presAssocID="{09280B19-89DC-4A84-B084-1D85021B50B1}" presName="compNode" presStyleCnt="0"/>
      <dgm:spPr/>
    </dgm:pt>
    <dgm:pt modelId="{C4A6F359-793E-4F9C-A0A6-283D65EB784F}" type="pres">
      <dgm:prSet presAssocID="{09280B19-89DC-4A84-B084-1D85021B50B1}" presName="iconBgRect" presStyleLbl="bgShp" presStyleIdx="4" presStyleCnt="8"/>
      <dgm:spPr/>
    </dgm:pt>
    <dgm:pt modelId="{841F4075-D78E-46D4-8BF2-DAE6DE2EC423}" type="pres">
      <dgm:prSet presAssocID="{09280B19-89DC-4A84-B084-1D85021B50B1}" presName="iconRect" presStyleLbl="node1" presStyleIdx="4" presStyleCnt="8"/>
      <dgm:spPr>
        <a:blipFill>
          <a:blip xmlns:r="http://schemas.openxmlformats.org/officeDocument/2006/relationships"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ity"/>
        </a:ext>
      </dgm:extLst>
    </dgm:pt>
    <dgm:pt modelId="{D1935722-B9F0-464C-BF86-796288F8494C}" type="pres">
      <dgm:prSet presAssocID="{09280B19-89DC-4A84-B084-1D85021B50B1}" presName="spaceRect" presStyleCnt="0"/>
      <dgm:spPr/>
    </dgm:pt>
    <dgm:pt modelId="{9A6A620C-4256-456C-B20F-A33E609C78CC}" type="pres">
      <dgm:prSet presAssocID="{09280B19-89DC-4A84-B084-1D85021B50B1}" presName="textRect" presStyleLbl="revTx" presStyleIdx="4" presStyleCnt="8">
        <dgm:presLayoutVars>
          <dgm:chMax val="1"/>
          <dgm:chPref val="1"/>
        </dgm:presLayoutVars>
      </dgm:prSet>
      <dgm:spPr/>
    </dgm:pt>
    <dgm:pt modelId="{5D8584FE-1C99-42D6-959B-BFAF6F19C9B3}" type="pres">
      <dgm:prSet presAssocID="{976F58E0-828B-4BFF-B8BB-6B830B82BE30}" presName="sibTrans" presStyleCnt="0"/>
      <dgm:spPr/>
    </dgm:pt>
    <dgm:pt modelId="{B727705F-FFDB-43D9-AE0C-EF61160BA5FE}" type="pres">
      <dgm:prSet presAssocID="{AB0EC562-E383-40CD-B79F-EB123344AD7D}" presName="compNode" presStyleCnt="0"/>
      <dgm:spPr/>
    </dgm:pt>
    <dgm:pt modelId="{EED2DAD5-A6F6-4953-AB21-F39B69694835}" type="pres">
      <dgm:prSet presAssocID="{AB0EC562-E383-40CD-B79F-EB123344AD7D}" presName="iconBgRect" presStyleLbl="bgShp" presStyleIdx="5" presStyleCnt="8"/>
      <dgm:spPr/>
    </dgm:pt>
    <dgm:pt modelId="{926F493F-6B00-41B7-BEB7-0AD9A5D3AD22}" type="pres">
      <dgm:prSet presAssocID="{AB0EC562-E383-40CD-B79F-EB123344AD7D}" presName="iconRect" presStyleLbl="node1" presStyleIdx="5" presStyleCnt="8"/>
      <dgm:spPr>
        <a:blipFill>
          <a:blip xmlns:r="http://schemas.openxmlformats.org/officeDocument/2006/relationships"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Factory"/>
        </a:ext>
      </dgm:extLst>
    </dgm:pt>
    <dgm:pt modelId="{B0D8EDD1-05F8-47FC-B05B-2531CD699E64}" type="pres">
      <dgm:prSet presAssocID="{AB0EC562-E383-40CD-B79F-EB123344AD7D}" presName="spaceRect" presStyleCnt="0"/>
      <dgm:spPr/>
    </dgm:pt>
    <dgm:pt modelId="{CEA24D91-7D0A-42F9-905E-F0898094BDFD}" type="pres">
      <dgm:prSet presAssocID="{AB0EC562-E383-40CD-B79F-EB123344AD7D}" presName="textRect" presStyleLbl="revTx" presStyleIdx="5" presStyleCnt="8">
        <dgm:presLayoutVars>
          <dgm:chMax val="1"/>
          <dgm:chPref val="1"/>
        </dgm:presLayoutVars>
      </dgm:prSet>
      <dgm:spPr/>
    </dgm:pt>
    <dgm:pt modelId="{72A9EE5A-C800-41C0-93DB-EC6B59B7838D}" type="pres">
      <dgm:prSet presAssocID="{4B71B573-801A-4CDF-9507-22F38D333BB7}" presName="sibTrans" presStyleCnt="0"/>
      <dgm:spPr/>
    </dgm:pt>
    <dgm:pt modelId="{2609D778-BBED-4492-9A9E-236763E16465}" type="pres">
      <dgm:prSet presAssocID="{DA8D5DDC-F754-49FE-AA94-DD8580972F55}" presName="compNode" presStyleCnt="0"/>
      <dgm:spPr/>
    </dgm:pt>
    <dgm:pt modelId="{BC786D39-F5EF-48F3-A007-BF895F54A425}" type="pres">
      <dgm:prSet presAssocID="{DA8D5DDC-F754-49FE-AA94-DD8580972F55}" presName="iconBgRect" presStyleLbl="bgShp" presStyleIdx="6" presStyleCnt="8"/>
      <dgm:spPr/>
    </dgm:pt>
    <dgm:pt modelId="{4EB06181-B4A3-4CF3-BFEA-BD7540603D8A}" type="pres">
      <dgm:prSet presAssocID="{DA8D5DDC-F754-49FE-AA94-DD8580972F55}" presName="iconRect" presStyleLbl="node1" presStyleIdx="6" presStyleCnt="8"/>
      <dgm:spPr>
        <a:blipFill>
          <a:blip xmlns:r="http://schemas.openxmlformats.org/officeDocument/2006/relationships"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overed plate"/>
        </a:ext>
      </dgm:extLst>
    </dgm:pt>
    <dgm:pt modelId="{01F8064E-D35B-41CF-8FF5-77597FF572DC}" type="pres">
      <dgm:prSet presAssocID="{DA8D5DDC-F754-49FE-AA94-DD8580972F55}" presName="spaceRect" presStyleCnt="0"/>
      <dgm:spPr/>
    </dgm:pt>
    <dgm:pt modelId="{7B2085E2-45BA-47E4-AB10-D75E843743F3}" type="pres">
      <dgm:prSet presAssocID="{DA8D5DDC-F754-49FE-AA94-DD8580972F55}" presName="textRect" presStyleLbl="revTx" presStyleIdx="6" presStyleCnt="8">
        <dgm:presLayoutVars>
          <dgm:chMax val="1"/>
          <dgm:chPref val="1"/>
        </dgm:presLayoutVars>
      </dgm:prSet>
      <dgm:spPr/>
    </dgm:pt>
    <dgm:pt modelId="{47A55CA1-0F42-472B-ADC7-168D569FBC16}" type="pres">
      <dgm:prSet presAssocID="{A60CB450-1A60-419C-8B22-EBCC385B075E}" presName="sibTrans" presStyleCnt="0"/>
      <dgm:spPr/>
    </dgm:pt>
    <dgm:pt modelId="{75BCF3CA-2E96-4007-B883-A7FC60B0BF5B}" type="pres">
      <dgm:prSet presAssocID="{EC939C76-D768-4473-AC2F-E40354FFC099}" presName="compNode" presStyleCnt="0"/>
      <dgm:spPr/>
    </dgm:pt>
    <dgm:pt modelId="{7692685E-9D23-4DBB-970D-65C73EE00E0A}" type="pres">
      <dgm:prSet presAssocID="{EC939C76-D768-4473-AC2F-E40354FFC099}" presName="iconBgRect" presStyleLbl="bgShp" presStyleIdx="7" presStyleCnt="8"/>
      <dgm:spPr/>
    </dgm:pt>
    <dgm:pt modelId="{A1F80035-BF42-4B0B-B8C8-7F8548C1C075}" type="pres">
      <dgm:prSet presAssocID="{EC939C76-D768-4473-AC2F-E40354FFC099}" presName="iconRect" presStyleLbl="node1" presStyleIdx="7" presStyleCnt="8"/>
      <dgm:spPr>
        <a:blipFill>
          <a:blip xmlns:r="http://schemas.openxmlformats.org/officeDocument/2006/relationships"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Mop and bucket"/>
        </a:ext>
      </dgm:extLst>
    </dgm:pt>
    <dgm:pt modelId="{0739D2BB-063D-48A7-B252-29CE40D8F319}" type="pres">
      <dgm:prSet presAssocID="{EC939C76-D768-4473-AC2F-E40354FFC099}" presName="spaceRect" presStyleCnt="0"/>
      <dgm:spPr/>
    </dgm:pt>
    <dgm:pt modelId="{125BFC1F-04DF-4002-BFF8-B2B3A5ECCC5D}" type="pres">
      <dgm:prSet presAssocID="{EC939C76-D768-4473-AC2F-E40354FFC099}" presName="textRect" presStyleLbl="revTx" presStyleIdx="7" presStyleCnt="8">
        <dgm:presLayoutVars>
          <dgm:chMax val="1"/>
          <dgm:chPref val="1"/>
        </dgm:presLayoutVars>
      </dgm:prSet>
      <dgm:spPr/>
    </dgm:pt>
  </dgm:ptLst>
  <dgm:cxnLst>
    <dgm:cxn modelId="{D1B68733-4633-4A0C-8376-B55D10774C4D}" type="presOf" srcId="{C23AF4B9-7899-4CDC-A002-6ECD950A1322}" destId="{02F53122-EB2A-4867-A57D-45A8A5377D58}" srcOrd="0" destOrd="0" presId="urn:microsoft.com/office/officeart/2018/5/layout/IconCircleLabelList"/>
    <dgm:cxn modelId="{0FD7EF67-A21D-4B62-97A1-94CEE8D2BA4A}" type="presOf" srcId="{EF396AB1-F410-4A92-B3C3-E6A63227DF8B}" destId="{894B0C6C-EDA4-44A3-80FF-6C85CA16287D}" srcOrd="0" destOrd="0" presId="urn:microsoft.com/office/officeart/2018/5/layout/IconCircleLabelList"/>
    <dgm:cxn modelId="{4975234D-8B19-47C3-A88F-CB62EC11C0C8}" srcId="{C23AF4B9-7899-4CDC-A002-6ECD950A1322}" destId="{DA8D5DDC-F754-49FE-AA94-DD8580972F55}" srcOrd="6" destOrd="0" parTransId="{1E3903C3-3A02-4BF6-B1F7-FA337B385D7E}" sibTransId="{A60CB450-1A60-419C-8B22-EBCC385B075E}"/>
    <dgm:cxn modelId="{80396F93-6CF1-4D11-85C3-3968E2EE249D}" type="presOf" srcId="{BA2EF1A9-7B13-42BC-B569-2E5093D9D8E6}" destId="{BCACA350-EAB4-4C90-92F6-B07E6CB50A78}" srcOrd="0" destOrd="0" presId="urn:microsoft.com/office/officeart/2018/5/layout/IconCircleLabelList"/>
    <dgm:cxn modelId="{C4CDD29A-5511-4CB8-84BF-F7E43B50620F}" type="presOf" srcId="{EC939C76-D768-4473-AC2F-E40354FFC099}" destId="{125BFC1F-04DF-4002-BFF8-B2B3A5ECCC5D}" srcOrd="0" destOrd="0" presId="urn:microsoft.com/office/officeart/2018/5/layout/IconCircleLabelList"/>
    <dgm:cxn modelId="{C2258FB0-9155-4AD8-80DA-8FCE317ABE32}" srcId="{C23AF4B9-7899-4CDC-A002-6ECD950A1322}" destId="{502305BB-3E91-4CC0-AE0F-FC6E09663E92}" srcOrd="0" destOrd="0" parTransId="{DCD72F1F-307D-4A5A-9460-79D26616B9CE}" sibTransId="{D4FADDCD-0E89-411F-AAFF-16DF6C4E7678}"/>
    <dgm:cxn modelId="{C26361B3-9C4D-44B6-BE8E-C9759A2A3066}" srcId="{C23AF4B9-7899-4CDC-A002-6ECD950A1322}" destId="{AB0EC562-E383-40CD-B79F-EB123344AD7D}" srcOrd="5" destOrd="0" parTransId="{CA16CC2C-FD64-4A47-975D-7C407EAD9510}" sibTransId="{4B71B573-801A-4CDF-9507-22F38D333BB7}"/>
    <dgm:cxn modelId="{67D8A7BA-3C43-4F0C-8DE7-13955412C493}" srcId="{C23AF4B9-7899-4CDC-A002-6ECD950A1322}" destId="{4FC3E87B-1B33-4D09-86D2-9E86AC2A0DDE}" srcOrd="2" destOrd="0" parTransId="{02AF52F7-D0F0-4AF3-A62D-53B75C2B62E6}" sibTransId="{A2437269-3A6E-4147-B836-50C5503E20C7}"/>
    <dgm:cxn modelId="{072AABBE-F231-416A-B1D4-C8C52BBD0535}" srcId="{C23AF4B9-7899-4CDC-A002-6ECD950A1322}" destId="{09280B19-89DC-4A84-B084-1D85021B50B1}" srcOrd="4" destOrd="0" parTransId="{D5C78425-AF8D-46A9-9837-DEFDADB68422}" sibTransId="{976F58E0-828B-4BFF-B8BB-6B830B82BE30}"/>
    <dgm:cxn modelId="{7D7B33C9-2319-45F9-99D7-B4E02EB7FF7B}" type="presOf" srcId="{DA8D5DDC-F754-49FE-AA94-DD8580972F55}" destId="{7B2085E2-45BA-47E4-AB10-D75E843743F3}" srcOrd="0" destOrd="0" presId="urn:microsoft.com/office/officeart/2018/5/layout/IconCircleLabelList"/>
    <dgm:cxn modelId="{D67739CE-F641-49FD-B3AC-8616AB2237ED}" type="presOf" srcId="{AB0EC562-E383-40CD-B79F-EB123344AD7D}" destId="{CEA24D91-7D0A-42F9-905E-F0898094BDFD}" srcOrd="0" destOrd="0" presId="urn:microsoft.com/office/officeart/2018/5/layout/IconCircleLabelList"/>
    <dgm:cxn modelId="{EFDB1ED3-18DF-4E46-B665-B38A54B87889}" srcId="{C23AF4B9-7899-4CDC-A002-6ECD950A1322}" destId="{EF396AB1-F410-4A92-B3C3-E6A63227DF8B}" srcOrd="1" destOrd="0" parTransId="{D48F2831-2CE7-468E-876A-F6D3E4F41D14}" sibTransId="{EDCC5826-41A0-41A6-B57E-DF90E99A5C10}"/>
    <dgm:cxn modelId="{E5524BD6-CE48-45E4-89CC-41732A4EFF7B}" srcId="{C23AF4B9-7899-4CDC-A002-6ECD950A1322}" destId="{EC939C76-D768-4473-AC2F-E40354FFC099}" srcOrd="7" destOrd="0" parTransId="{B5E0BD8F-C1BA-41BC-BA18-C4EE5ABE2D72}" sibTransId="{90799FAE-B7D5-43A0-A6B9-9B5CA7D1628A}"/>
    <dgm:cxn modelId="{792F7EDE-D306-48A6-A7CF-CBF4E1D220EF}" type="presOf" srcId="{502305BB-3E91-4CC0-AE0F-FC6E09663E92}" destId="{0D418211-EF31-44AB-B5CB-B95625CC23CF}" srcOrd="0" destOrd="0" presId="urn:microsoft.com/office/officeart/2018/5/layout/IconCircleLabelList"/>
    <dgm:cxn modelId="{B4A426EE-5AB6-4D93-A826-EC1570AC388E}" type="presOf" srcId="{09280B19-89DC-4A84-B084-1D85021B50B1}" destId="{9A6A620C-4256-456C-B20F-A33E609C78CC}" srcOrd="0" destOrd="0" presId="urn:microsoft.com/office/officeart/2018/5/layout/IconCircleLabelList"/>
    <dgm:cxn modelId="{ADEA02F1-10CE-410B-8FDE-038FA930AD99}" type="presOf" srcId="{4FC3E87B-1B33-4D09-86D2-9E86AC2A0DDE}" destId="{3E2738D0-D06F-4671-B0A9-6CAE8A47873F}" srcOrd="0" destOrd="0" presId="urn:microsoft.com/office/officeart/2018/5/layout/IconCircleLabelList"/>
    <dgm:cxn modelId="{260B88F1-4804-439B-A1CC-D9DD33879E20}" srcId="{C23AF4B9-7899-4CDC-A002-6ECD950A1322}" destId="{BA2EF1A9-7B13-42BC-B569-2E5093D9D8E6}" srcOrd="3" destOrd="0" parTransId="{34CA0BD9-AAB2-42A8-A39A-76AF49BCE0D0}" sibTransId="{3A163D07-FFB8-4DED-8732-43EDEE623A0C}"/>
    <dgm:cxn modelId="{E38FB492-43A3-4A44-846B-EB9260BB6362}" type="presParOf" srcId="{02F53122-EB2A-4867-A57D-45A8A5377D58}" destId="{B4C49C3B-0E2B-4BBC-BDE8-C0A6BD9F8CC7}" srcOrd="0" destOrd="0" presId="urn:microsoft.com/office/officeart/2018/5/layout/IconCircleLabelList"/>
    <dgm:cxn modelId="{78C22D55-553E-460D-9149-5B3A3FA24FF6}" type="presParOf" srcId="{B4C49C3B-0E2B-4BBC-BDE8-C0A6BD9F8CC7}" destId="{A356E06C-78DE-4F7B-9E5F-B0FAA54F01C3}" srcOrd="0" destOrd="0" presId="urn:microsoft.com/office/officeart/2018/5/layout/IconCircleLabelList"/>
    <dgm:cxn modelId="{4D220CB3-BAB3-4D4B-9196-68C9FE356D12}" type="presParOf" srcId="{B4C49C3B-0E2B-4BBC-BDE8-C0A6BD9F8CC7}" destId="{38505BFB-15C6-4CFF-9B3A-0A3D051AFD59}" srcOrd="1" destOrd="0" presId="urn:microsoft.com/office/officeart/2018/5/layout/IconCircleLabelList"/>
    <dgm:cxn modelId="{01192AFF-E076-4BE8-AC8E-B046A6DC60C1}" type="presParOf" srcId="{B4C49C3B-0E2B-4BBC-BDE8-C0A6BD9F8CC7}" destId="{A1781BC4-74E4-4BBF-B5B0-DE90D3058154}" srcOrd="2" destOrd="0" presId="urn:microsoft.com/office/officeart/2018/5/layout/IconCircleLabelList"/>
    <dgm:cxn modelId="{4F427F1B-DD54-4416-AE7B-E1BAABD5BCC4}" type="presParOf" srcId="{B4C49C3B-0E2B-4BBC-BDE8-C0A6BD9F8CC7}" destId="{0D418211-EF31-44AB-B5CB-B95625CC23CF}" srcOrd="3" destOrd="0" presId="urn:microsoft.com/office/officeart/2018/5/layout/IconCircleLabelList"/>
    <dgm:cxn modelId="{5F735256-8937-4550-BF95-2A2956B3F376}" type="presParOf" srcId="{02F53122-EB2A-4867-A57D-45A8A5377D58}" destId="{2309836F-569B-4A6C-8C45-88BE4F6EDF71}" srcOrd="1" destOrd="0" presId="urn:microsoft.com/office/officeart/2018/5/layout/IconCircleLabelList"/>
    <dgm:cxn modelId="{23C97F44-01E1-4070-BA73-2162DCAA1878}" type="presParOf" srcId="{02F53122-EB2A-4867-A57D-45A8A5377D58}" destId="{ED905BC2-CEE5-4B65-8FBF-B02D0827FA32}" srcOrd="2" destOrd="0" presId="urn:microsoft.com/office/officeart/2018/5/layout/IconCircleLabelList"/>
    <dgm:cxn modelId="{E23558D9-27EB-4A26-BFF6-EBF58394D2E9}" type="presParOf" srcId="{ED905BC2-CEE5-4B65-8FBF-B02D0827FA32}" destId="{115E852E-883E-40C1-AAC9-7C7EF75F0951}" srcOrd="0" destOrd="0" presId="urn:microsoft.com/office/officeart/2018/5/layout/IconCircleLabelList"/>
    <dgm:cxn modelId="{F24B629A-2C28-43D6-8A00-B139A16D2F63}" type="presParOf" srcId="{ED905BC2-CEE5-4B65-8FBF-B02D0827FA32}" destId="{63DC7EF7-ABE5-4912-A4AE-05DB094982E0}" srcOrd="1" destOrd="0" presId="urn:microsoft.com/office/officeart/2018/5/layout/IconCircleLabelList"/>
    <dgm:cxn modelId="{5A0636B1-96D6-4651-9F38-CD10B8B7BEF6}" type="presParOf" srcId="{ED905BC2-CEE5-4B65-8FBF-B02D0827FA32}" destId="{1887EDEA-3F48-441E-A593-0FD6B844AD01}" srcOrd="2" destOrd="0" presId="urn:microsoft.com/office/officeart/2018/5/layout/IconCircleLabelList"/>
    <dgm:cxn modelId="{224043F4-AA73-423F-8406-656D67D9EB0D}" type="presParOf" srcId="{ED905BC2-CEE5-4B65-8FBF-B02D0827FA32}" destId="{894B0C6C-EDA4-44A3-80FF-6C85CA16287D}" srcOrd="3" destOrd="0" presId="urn:microsoft.com/office/officeart/2018/5/layout/IconCircleLabelList"/>
    <dgm:cxn modelId="{383A58F5-16D9-4025-9ACF-4AF178E29950}" type="presParOf" srcId="{02F53122-EB2A-4867-A57D-45A8A5377D58}" destId="{495A8D1D-4426-4C50-BA11-1869B3BD3CFA}" srcOrd="3" destOrd="0" presId="urn:microsoft.com/office/officeart/2018/5/layout/IconCircleLabelList"/>
    <dgm:cxn modelId="{DFF446D6-8C05-4D35-8986-E5EA466AFAC7}" type="presParOf" srcId="{02F53122-EB2A-4867-A57D-45A8A5377D58}" destId="{86F6EB1C-7E38-43C3-92F2-714DFE81787B}" srcOrd="4" destOrd="0" presId="urn:microsoft.com/office/officeart/2018/5/layout/IconCircleLabelList"/>
    <dgm:cxn modelId="{B78A6CA4-0639-4208-85E9-4BEF6C6E2539}" type="presParOf" srcId="{86F6EB1C-7E38-43C3-92F2-714DFE81787B}" destId="{C1313590-4386-44F9-8253-E6167D8CB183}" srcOrd="0" destOrd="0" presId="urn:microsoft.com/office/officeart/2018/5/layout/IconCircleLabelList"/>
    <dgm:cxn modelId="{67F06F1C-EBD4-4661-AA46-79944446A9E9}" type="presParOf" srcId="{86F6EB1C-7E38-43C3-92F2-714DFE81787B}" destId="{E7F6874F-65D3-47B3-81BE-20E501BC0ED4}" srcOrd="1" destOrd="0" presId="urn:microsoft.com/office/officeart/2018/5/layout/IconCircleLabelList"/>
    <dgm:cxn modelId="{B0EDC6C7-88B6-4612-A04F-F227780F9886}" type="presParOf" srcId="{86F6EB1C-7E38-43C3-92F2-714DFE81787B}" destId="{8C955387-74E9-4FAD-9FC9-4D971F39EE5E}" srcOrd="2" destOrd="0" presId="urn:microsoft.com/office/officeart/2018/5/layout/IconCircleLabelList"/>
    <dgm:cxn modelId="{D4E3DA46-2152-473E-9C83-3F0E102248E6}" type="presParOf" srcId="{86F6EB1C-7E38-43C3-92F2-714DFE81787B}" destId="{3E2738D0-D06F-4671-B0A9-6CAE8A47873F}" srcOrd="3" destOrd="0" presId="urn:microsoft.com/office/officeart/2018/5/layout/IconCircleLabelList"/>
    <dgm:cxn modelId="{0B938628-8043-426D-9D27-E176350E5051}" type="presParOf" srcId="{02F53122-EB2A-4867-A57D-45A8A5377D58}" destId="{5A6F52D3-D472-4670-916B-7279F394917A}" srcOrd="5" destOrd="0" presId="urn:microsoft.com/office/officeart/2018/5/layout/IconCircleLabelList"/>
    <dgm:cxn modelId="{D86D6E41-B88F-4FDA-BCD0-3B46C3F98C1D}" type="presParOf" srcId="{02F53122-EB2A-4867-A57D-45A8A5377D58}" destId="{D015E361-3F11-4249-93E8-6C4CC3F7F4EB}" srcOrd="6" destOrd="0" presId="urn:microsoft.com/office/officeart/2018/5/layout/IconCircleLabelList"/>
    <dgm:cxn modelId="{85AB2473-AF63-45D6-86B1-4DA75D9BE14F}" type="presParOf" srcId="{D015E361-3F11-4249-93E8-6C4CC3F7F4EB}" destId="{F8B2F171-6E18-42FD-A06F-67D1795B6A20}" srcOrd="0" destOrd="0" presId="urn:microsoft.com/office/officeart/2018/5/layout/IconCircleLabelList"/>
    <dgm:cxn modelId="{224AA37D-91DE-417D-8493-0FAE9CA8D763}" type="presParOf" srcId="{D015E361-3F11-4249-93E8-6C4CC3F7F4EB}" destId="{CEE6184F-8AC5-451D-9F37-0D420B9DCC98}" srcOrd="1" destOrd="0" presId="urn:microsoft.com/office/officeart/2018/5/layout/IconCircleLabelList"/>
    <dgm:cxn modelId="{291075CE-978E-4CAC-AADE-3AF44751F790}" type="presParOf" srcId="{D015E361-3F11-4249-93E8-6C4CC3F7F4EB}" destId="{CE9E0DB4-699B-42ED-921C-4BC293D3F4F0}" srcOrd="2" destOrd="0" presId="urn:microsoft.com/office/officeart/2018/5/layout/IconCircleLabelList"/>
    <dgm:cxn modelId="{CB8D9475-A83B-4C6D-810F-96800F60B87C}" type="presParOf" srcId="{D015E361-3F11-4249-93E8-6C4CC3F7F4EB}" destId="{BCACA350-EAB4-4C90-92F6-B07E6CB50A78}" srcOrd="3" destOrd="0" presId="urn:microsoft.com/office/officeart/2018/5/layout/IconCircleLabelList"/>
    <dgm:cxn modelId="{E34F396C-1A8D-40B3-907E-605E94D21549}" type="presParOf" srcId="{02F53122-EB2A-4867-A57D-45A8A5377D58}" destId="{417B95A1-DEB7-4382-8CAF-9F06A96160EC}" srcOrd="7" destOrd="0" presId="urn:microsoft.com/office/officeart/2018/5/layout/IconCircleLabelList"/>
    <dgm:cxn modelId="{294B029C-2E7A-47FC-884A-F1D455143948}" type="presParOf" srcId="{02F53122-EB2A-4867-A57D-45A8A5377D58}" destId="{0857EF59-B2FA-476C-8420-8EF2BCF92CE4}" srcOrd="8" destOrd="0" presId="urn:microsoft.com/office/officeart/2018/5/layout/IconCircleLabelList"/>
    <dgm:cxn modelId="{753F54D8-CBEE-4DB5-95FF-51BC838B13D3}" type="presParOf" srcId="{0857EF59-B2FA-476C-8420-8EF2BCF92CE4}" destId="{C4A6F359-793E-4F9C-A0A6-283D65EB784F}" srcOrd="0" destOrd="0" presId="urn:microsoft.com/office/officeart/2018/5/layout/IconCircleLabelList"/>
    <dgm:cxn modelId="{EF082527-633A-46C9-8DA2-E2C117227730}" type="presParOf" srcId="{0857EF59-B2FA-476C-8420-8EF2BCF92CE4}" destId="{841F4075-D78E-46D4-8BF2-DAE6DE2EC423}" srcOrd="1" destOrd="0" presId="urn:microsoft.com/office/officeart/2018/5/layout/IconCircleLabelList"/>
    <dgm:cxn modelId="{CC4EEC85-5E34-481F-946A-459689EF2851}" type="presParOf" srcId="{0857EF59-B2FA-476C-8420-8EF2BCF92CE4}" destId="{D1935722-B9F0-464C-BF86-796288F8494C}" srcOrd="2" destOrd="0" presId="urn:microsoft.com/office/officeart/2018/5/layout/IconCircleLabelList"/>
    <dgm:cxn modelId="{D4C98386-7FFA-4934-881B-EE746EC28C5E}" type="presParOf" srcId="{0857EF59-B2FA-476C-8420-8EF2BCF92CE4}" destId="{9A6A620C-4256-456C-B20F-A33E609C78CC}" srcOrd="3" destOrd="0" presId="urn:microsoft.com/office/officeart/2018/5/layout/IconCircleLabelList"/>
    <dgm:cxn modelId="{94D4AD1B-353D-4E9C-8B48-C93552F15597}" type="presParOf" srcId="{02F53122-EB2A-4867-A57D-45A8A5377D58}" destId="{5D8584FE-1C99-42D6-959B-BFAF6F19C9B3}" srcOrd="9" destOrd="0" presId="urn:microsoft.com/office/officeart/2018/5/layout/IconCircleLabelList"/>
    <dgm:cxn modelId="{41B2021D-5135-4D2F-9DFD-6A25C19B1B45}" type="presParOf" srcId="{02F53122-EB2A-4867-A57D-45A8A5377D58}" destId="{B727705F-FFDB-43D9-AE0C-EF61160BA5FE}" srcOrd="10" destOrd="0" presId="urn:microsoft.com/office/officeart/2018/5/layout/IconCircleLabelList"/>
    <dgm:cxn modelId="{DAC31E26-2206-44B1-AC2C-E0FCA7B59740}" type="presParOf" srcId="{B727705F-FFDB-43D9-AE0C-EF61160BA5FE}" destId="{EED2DAD5-A6F6-4953-AB21-F39B69694835}" srcOrd="0" destOrd="0" presId="urn:microsoft.com/office/officeart/2018/5/layout/IconCircleLabelList"/>
    <dgm:cxn modelId="{BB631B53-342C-40AA-9ADA-4DBF2DA9665E}" type="presParOf" srcId="{B727705F-FFDB-43D9-AE0C-EF61160BA5FE}" destId="{926F493F-6B00-41B7-BEB7-0AD9A5D3AD22}" srcOrd="1" destOrd="0" presId="urn:microsoft.com/office/officeart/2018/5/layout/IconCircleLabelList"/>
    <dgm:cxn modelId="{D7C68431-AD7B-455A-9AF8-3D611B807A0E}" type="presParOf" srcId="{B727705F-FFDB-43D9-AE0C-EF61160BA5FE}" destId="{B0D8EDD1-05F8-47FC-B05B-2531CD699E64}" srcOrd="2" destOrd="0" presId="urn:microsoft.com/office/officeart/2018/5/layout/IconCircleLabelList"/>
    <dgm:cxn modelId="{AF2F89C8-FEE4-45B5-B537-49533AD9062A}" type="presParOf" srcId="{B727705F-FFDB-43D9-AE0C-EF61160BA5FE}" destId="{CEA24D91-7D0A-42F9-905E-F0898094BDFD}" srcOrd="3" destOrd="0" presId="urn:microsoft.com/office/officeart/2018/5/layout/IconCircleLabelList"/>
    <dgm:cxn modelId="{4550E7D5-1E32-44AB-9263-901154EB916F}" type="presParOf" srcId="{02F53122-EB2A-4867-A57D-45A8A5377D58}" destId="{72A9EE5A-C800-41C0-93DB-EC6B59B7838D}" srcOrd="11" destOrd="0" presId="urn:microsoft.com/office/officeart/2018/5/layout/IconCircleLabelList"/>
    <dgm:cxn modelId="{5E39E03E-0430-40DB-90DA-B93220CF55AA}" type="presParOf" srcId="{02F53122-EB2A-4867-A57D-45A8A5377D58}" destId="{2609D778-BBED-4492-9A9E-236763E16465}" srcOrd="12" destOrd="0" presId="urn:microsoft.com/office/officeart/2018/5/layout/IconCircleLabelList"/>
    <dgm:cxn modelId="{3BF211A2-70ED-4CD8-8ABF-28D1021CAFD3}" type="presParOf" srcId="{2609D778-BBED-4492-9A9E-236763E16465}" destId="{BC786D39-F5EF-48F3-A007-BF895F54A425}" srcOrd="0" destOrd="0" presId="urn:microsoft.com/office/officeart/2018/5/layout/IconCircleLabelList"/>
    <dgm:cxn modelId="{257C4818-FC00-44C2-87FA-D6617DFA25EB}" type="presParOf" srcId="{2609D778-BBED-4492-9A9E-236763E16465}" destId="{4EB06181-B4A3-4CF3-BFEA-BD7540603D8A}" srcOrd="1" destOrd="0" presId="urn:microsoft.com/office/officeart/2018/5/layout/IconCircleLabelList"/>
    <dgm:cxn modelId="{67D18CF2-CEB5-44E3-AD78-B5C1E0AB9510}" type="presParOf" srcId="{2609D778-BBED-4492-9A9E-236763E16465}" destId="{01F8064E-D35B-41CF-8FF5-77597FF572DC}" srcOrd="2" destOrd="0" presId="urn:microsoft.com/office/officeart/2018/5/layout/IconCircleLabelList"/>
    <dgm:cxn modelId="{6701BCBF-D118-44D7-B4AC-B2C3EDE44A67}" type="presParOf" srcId="{2609D778-BBED-4492-9A9E-236763E16465}" destId="{7B2085E2-45BA-47E4-AB10-D75E843743F3}" srcOrd="3" destOrd="0" presId="urn:microsoft.com/office/officeart/2018/5/layout/IconCircleLabelList"/>
    <dgm:cxn modelId="{76F89C0C-D64E-442F-8896-2A76F84C3780}" type="presParOf" srcId="{02F53122-EB2A-4867-A57D-45A8A5377D58}" destId="{47A55CA1-0F42-472B-ADC7-168D569FBC16}" srcOrd="13" destOrd="0" presId="urn:microsoft.com/office/officeart/2018/5/layout/IconCircleLabelList"/>
    <dgm:cxn modelId="{F40DDF2C-24EE-4BCC-A484-F01B7E89D8D1}" type="presParOf" srcId="{02F53122-EB2A-4867-A57D-45A8A5377D58}" destId="{75BCF3CA-2E96-4007-B883-A7FC60B0BF5B}" srcOrd="14" destOrd="0" presId="urn:microsoft.com/office/officeart/2018/5/layout/IconCircleLabelList"/>
    <dgm:cxn modelId="{13DCC28F-3E2C-40A2-92CD-54FD3DCC9C5C}" type="presParOf" srcId="{75BCF3CA-2E96-4007-B883-A7FC60B0BF5B}" destId="{7692685E-9D23-4DBB-970D-65C73EE00E0A}" srcOrd="0" destOrd="0" presId="urn:microsoft.com/office/officeart/2018/5/layout/IconCircleLabelList"/>
    <dgm:cxn modelId="{98A6EC2C-5B32-40E3-B0DB-37AFC971A640}" type="presParOf" srcId="{75BCF3CA-2E96-4007-B883-A7FC60B0BF5B}" destId="{A1F80035-BF42-4B0B-B8C8-7F8548C1C075}" srcOrd="1" destOrd="0" presId="urn:microsoft.com/office/officeart/2018/5/layout/IconCircleLabelList"/>
    <dgm:cxn modelId="{F9BBE084-50E0-47AF-BCB1-A148EA322659}" type="presParOf" srcId="{75BCF3CA-2E96-4007-B883-A7FC60B0BF5B}" destId="{0739D2BB-063D-48A7-B252-29CE40D8F319}" srcOrd="2" destOrd="0" presId="urn:microsoft.com/office/officeart/2018/5/layout/IconCircleLabelList"/>
    <dgm:cxn modelId="{BA0AA694-B9F6-486E-B717-745FFE8D35DD}" type="presParOf" srcId="{75BCF3CA-2E96-4007-B883-A7FC60B0BF5B}" destId="{125BFC1F-04DF-4002-BFF8-B2B3A5ECCC5D}"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8BBD3-4417-8A4F-AA2E-EFF1EC59CE08}">
      <dsp:nvSpPr>
        <dsp:cNvPr id="0" name=""/>
        <dsp:cNvSpPr/>
      </dsp:nvSpPr>
      <dsp:spPr>
        <a:xfrm>
          <a:off x="3487850" y="2154808"/>
          <a:ext cx="1253900" cy="1253900"/>
        </a:xfrm>
        <a:prstGeom prst="ellipse">
          <a:avLst/>
        </a:prstGeom>
        <a:solidFill>
          <a:schemeClr val="lt1">
            <a:hueOff val="0"/>
            <a:satOff val="0"/>
            <a:lumOff val="0"/>
            <a:alphaOff val="0"/>
          </a:schemeClr>
        </a:solidFill>
        <a:ln w="825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Concept and Market</a:t>
          </a:r>
        </a:p>
      </dsp:txBody>
      <dsp:txXfrm>
        <a:off x="3671479" y="2338437"/>
        <a:ext cx="886642" cy="886642"/>
      </dsp:txXfrm>
    </dsp:sp>
    <dsp:sp modelId="{8C2730F4-0B23-CC4F-B793-1736D366DB88}">
      <dsp:nvSpPr>
        <dsp:cNvPr id="0" name=""/>
        <dsp:cNvSpPr/>
      </dsp:nvSpPr>
      <dsp:spPr>
        <a:xfrm rot="16200000">
          <a:off x="3675038" y="1701333"/>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92812" y="1693058"/>
        <a:ext cx="43976" cy="43976"/>
      </dsp:txXfrm>
    </dsp:sp>
    <dsp:sp modelId="{C564384B-23BC-6145-B135-6941CDF096D4}">
      <dsp:nvSpPr>
        <dsp:cNvPr id="0" name=""/>
        <dsp:cNvSpPr/>
      </dsp:nvSpPr>
      <dsp:spPr>
        <a:xfrm>
          <a:off x="3487850" y="21383"/>
          <a:ext cx="1253900" cy="1253900"/>
        </a:xfrm>
        <a:prstGeom prst="ellipse">
          <a:avLst/>
        </a:prstGeom>
        <a:solidFill>
          <a:schemeClr val="lt1">
            <a:hueOff val="0"/>
            <a:satOff val="0"/>
            <a:lumOff val="0"/>
            <a:alphaOff val="0"/>
          </a:schemeClr>
        </a:solidFill>
        <a:ln w="6032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Quality</a:t>
          </a:r>
        </a:p>
      </dsp:txBody>
      <dsp:txXfrm>
        <a:off x="3671479" y="205012"/>
        <a:ext cx="886642" cy="886642"/>
      </dsp:txXfrm>
    </dsp:sp>
    <dsp:sp modelId="{B29EC355-A31B-E542-A261-C20DA423F000}">
      <dsp:nvSpPr>
        <dsp:cNvPr id="0" name=""/>
        <dsp:cNvSpPr/>
      </dsp:nvSpPr>
      <dsp:spPr>
        <a:xfrm rot="18900000">
          <a:off x="4429318" y="2013766"/>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847091" y="2005491"/>
        <a:ext cx="43976" cy="43976"/>
      </dsp:txXfrm>
    </dsp:sp>
    <dsp:sp modelId="{E05F6022-0FFC-C945-B745-A37D55E97E1F}">
      <dsp:nvSpPr>
        <dsp:cNvPr id="0" name=""/>
        <dsp:cNvSpPr/>
      </dsp:nvSpPr>
      <dsp:spPr>
        <a:xfrm>
          <a:off x="4996408" y="646249"/>
          <a:ext cx="1253900" cy="1253900"/>
        </a:xfrm>
        <a:prstGeom prst="ellipse">
          <a:avLst/>
        </a:prstGeom>
        <a:solidFill>
          <a:schemeClr val="lt1">
            <a:hueOff val="0"/>
            <a:satOff val="0"/>
            <a:lumOff val="0"/>
            <a:alphaOff val="0"/>
          </a:schemeClr>
        </a:solidFill>
        <a:ln w="539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Menu</a:t>
          </a:r>
        </a:p>
      </dsp:txBody>
      <dsp:txXfrm>
        <a:off x="5180037" y="829878"/>
        <a:ext cx="886642" cy="886642"/>
      </dsp:txXfrm>
    </dsp:sp>
    <dsp:sp modelId="{B091E45D-5E25-6D40-9699-3D4082919D09}">
      <dsp:nvSpPr>
        <dsp:cNvPr id="0" name=""/>
        <dsp:cNvSpPr/>
      </dsp:nvSpPr>
      <dsp:spPr>
        <a:xfrm>
          <a:off x="4741750" y="2768045"/>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159524" y="2759770"/>
        <a:ext cx="43976" cy="43976"/>
      </dsp:txXfrm>
    </dsp:sp>
    <dsp:sp modelId="{DBC4B1EE-8461-FB4C-BB3D-3988F0879A8B}">
      <dsp:nvSpPr>
        <dsp:cNvPr id="0" name=""/>
        <dsp:cNvSpPr/>
      </dsp:nvSpPr>
      <dsp:spPr>
        <a:xfrm>
          <a:off x="5621274" y="2154808"/>
          <a:ext cx="1253900" cy="1253900"/>
        </a:xfrm>
        <a:prstGeom prst="ellipse">
          <a:avLst/>
        </a:prstGeom>
        <a:solidFill>
          <a:schemeClr val="lt1">
            <a:hueOff val="0"/>
            <a:satOff val="0"/>
            <a:lumOff val="0"/>
            <a:alphaOff val="0"/>
          </a:schemeClr>
        </a:solidFill>
        <a:ln w="6032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Price</a:t>
          </a:r>
        </a:p>
      </dsp:txBody>
      <dsp:txXfrm>
        <a:off x="5804903" y="2338437"/>
        <a:ext cx="886642" cy="886642"/>
      </dsp:txXfrm>
    </dsp:sp>
    <dsp:sp modelId="{D8CA9BBD-F62E-CB42-97FE-542BA2628CC2}">
      <dsp:nvSpPr>
        <dsp:cNvPr id="0" name=""/>
        <dsp:cNvSpPr/>
      </dsp:nvSpPr>
      <dsp:spPr>
        <a:xfrm rot="2700000">
          <a:off x="4438578" y="3499969"/>
          <a:ext cx="816291" cy="27425"/>
        </a:xfrm>
        <a:custGeom>
          <a:avLst/>
          <a:gdLst/>
          <a:ahLst/>
          <a:cxnLst/>
          <a:rect l="0" t="0" r="0" b="0"/>
          <a:pathLst>
            <a:path>
              <a:moveTo>
                <a:pt x="0" y="13712"/>
              </a:moveTo>
              <a:lnTo>
                <a:pt x="816291"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826316" y="3493274"/>
        <a:ext cx="40814" cy="40814"/>
      </dsp:txXfrm>
    </dsp:sp>
    <dsp:sp modelId="{F8AC912C-DF51-0346-B6FF-2215303CA113}">
      <dsp:nvSpPr>
        <dsp:cNvPr id="0" name=""/>
        <dsp:cNvSpPr/>
      </dsp:nvSpPr>
      <dsp:spPr>
        <a:xfrm>
          <a:off x="4845915" y="3663366"/>
          <a:ext cx="1554887"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Atmosphere</a:t>
          </a:r>
        </a:p>
      </dsp:txBody>
      <dsp:txXfrm>
        <a:off x="5073623" y="3846995"/>
        <a:ext cx="1099471" cy="886642"/>
      </dsp:txXfrm>
    </dsp:sp>
    <dsp:sp modelId="{FC38EE7F-1F0B-BB4A-BE15-B2A9088D671F}">
      <dsp:nvSpPr>
        <dsp:cNvPr id="0" name=""/>
        <dsp:cNvSpPr/>
      </dsp:nvSpPr>
      <dsp:spPr>
        <a:xfrm rot="5400000">
          <a:off x="3675038" y="3834757"/>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92812" y="3826482"/>
        <a:ext cx="43976" cy="43976"/>
      </dsp:txXfrm>
    </dsp:sp>
    <dsp:sp modelId="{46CA49EC-B6AE-D74D-9D3C-2D6CB3656A1E}">
      <dsp:nvSpPr>
        <dsp:cNvPr id="0" name=""/>
        <dsp:cNvSpPr/>
      </dsp:nvSpPr>
      <dsp:spPr>
        <a:xfrm>
          <a:off x="3487850" y="4288232"/>
          <a:ext cx="1253900" cy="1253900"/>
        </a:xfrm>
        <a:prstGeom prst="ellipse">
          <a:avLst/>
        </a:prstGeom>
        <a:solidFill>
          <a:schemeClr val="lt1">
            <a:hueOff val="0"/>
            <a:satOff val="0"/>
            <a:lumOff val="0"/>
            <a:alphaOff val="0"/>
          </a:schemeClr>
        </a:solidFill>
        <a:ln w="31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Location</a:t>
          </a:r>
        </a:p>
      </dsp:txBody>
      <dsp:txXfrm>
        <a:off x="3671479" y="4471861"/>
        <a:ext cx="886642" cy="886642"/>
      </dsp:txXfrm>
    </dsp:sp>
    <dsp:sp modelId="{B0647F6E-D03D-7E45-BB75-723048D64920}">
      <dsp:nvSpPr>
        <dsp:cNvPr id="0" name=""/>
        <dsp:cNvSpPr/>
      </dsp:nvSpPr>
      <dsp:spPr>
        <a:xfrm rot="8100000">
          <a:off x="2993027" y="3492390"/>
          <a:ext cx="794856" cy="27425"/>
        </a:xfrm>
        <a:custGeom>
          <a:avLst/>
          <a:gdLst/>
          <a:ahLst/>
          <a:cxnLst/>
          <a:rect l="0" t="0" r="0" b="0"/>
          <a:pathLst>
            <a:path>
              <a:moveTo>
                <a:pt x="0" y="13712"/>
              </a:moveTo>
              <a:lnTo>
                <a:pt x="794856"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370584" y="3486232"/>
        <a:ext cx="39742" cy="39742"/>
      </dsp:txXfrm>
    </dsp:sp>
    <dsp:sp modelId="{3120B6B7-E4C8-C646-B9CB-30545361082E}">
      <dsp:nvSpPr>
        <dsp:cNvPr id="0" name=""/>
        <dsp:cNvSpPr/>
      </dsp:nvSpPr>
      <dsp:spPr>
        <a:xfrm>
          <a:off x="1762698" y="3663366"/>
          <a:ext cx="1687086" cy="1253900"/>
        </a:xfrm>
        <a:prstGeom prst="ellipse">
          <a:avLst/>
        </a:prstGeom>
        <a:solidFill>
          <a:schemeClr val="lt1">
            <a:hueOff val="0"/>
            <a:satOff val="0"/>
            <a:lumOff val="0"/>
            <a:alphaOff val="0"/>
          </a:schemeClr>
        </a:solidFill>
        <a:ln w="635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Management</a:t>
          </a:r>
        </a:p>
      </dsp:txBody>
      <dsp:txXfrm>
        <a:off x="2009766" y="3846995"/>
        <a:ext cx="1192950" cy="886642"/>
      </dsp:txXfrm>
    </dsp:sp>
    <dsp:sp modelId="{9FEC83F1-F6FC-404F-8707-E60A865220FE}">
      <dsp:nvSpPr>
        <dsp:cNvPr id="0" name=""/>
        <dsp:cNvSpPr/>
      </dsp:nvSpPr>
      <dsp:spPr>
        <a:xfrm rot="10800000">
          <a:off x="2608326" y="2768045"/>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026100" y="2759770"/>
        <a:ext cx="43976" cy="43976"/>
      </dsp:txXfrm>
    </dsp:sp>
    <dsp:sp modelId="{52034E79-75C0-6449-9673-60A0F53E358A}">
      <dsp:nvSpPr>
        <dsp:cNvPr id="0" name=""/>
        <dsp:cNvSpPr/>
      </dsp:nvSpPr>
      <dsp:spPr>
        <a:xfrm>
          <a:off x="1354425" y="2154808"/>
          <a:ext cx="1253900" cy="1253900"/>
        </a:xfrm>
        <a:prstGeom prst="ellipse">
          <a:avLst/>
        </a:prstGeom>
        <a:noFill/>
        <a:ln w="666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Food</a:t>
          </a:r>
        </a:p>
      </dsp:txBody>
      <dsp:txXfrm>
        <a:off x="1538054" y="2338437"/>
        <a:ext cx="886642" cy="886642"/>
      </dsp:txXfrm>
    </dsp:sp>
    <dsp:sp modelId="{3ADB68A2-0387-A845-9743-E3107B328C56}">
      <dsp:nvSpPr>
        <dsp:cNvPr id="0" name=""/>
        <dsp:cNvSpPr/>
      </dsp:nvSpPr>
      <dsp:spPr>
        <a:xfrm rot="13500000">
          <a:off x="2920759" y="2013766"/>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338533" y="2005491"/>
        <a:ext cx="43976" cy="43976"/>
      </dsp:txXfrm>
    </dsp:sp>
    <dsp:sp modelId="{47D8E914-2E49-E445-8443-8B084865DBE7}">
      <dsp:nvSpPr>
        <dsp:cNvPr id="0" name=""/>
        <dsp:cNvSpPr/>
      </dsp:nvSpPr>
      <dsp:spPr>
        <a:xfrm>
          <a:off x="1979291" y="646249"/>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Service</a:t>
          </a:r>
        </a:p>
      </dsp:txBody>
      <dsp:txXfrm>
        <a:off x="2162920" y="829878"/>
        <a:ext cx="886642" cy="886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56E06C-78DE-4F7B-9E5F-B0FAA54F01C3}">
      <dsp:nvSpPr>
        <dsp:cNvPr id="0" name=""/>
        <dsp:cNvSpPr/>
      </dsp:nvSpPr>
      <dsp:spPr>
        <a:xfrm>
          <a:off x="548934" y="288"/>
          <a:ext cx="1001496" cy="100149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505BFB-15C6-4CFF-9B3A-0A3D051AFD59}">
      <dsp:nvSpPr>
        <dsp:cNvPr id="0" name=""/>
        <dsp:cNvSpPr/>
      </dsp:nvSpPr>
      <dsp:spPr>
        <a:xfrm>
          <a:off x="762368" y="213721"/>
          <a:ext cx="574628" cy="574628"/>
        </a:xfrm>
        <a:prstGeom prst="rect">
          <a:avLst/>
        </a:prstGeom>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418211-EF31-44AB-B5CB-B95625CC23CF}">
      <dsp:nvSpPr>
        <dsp:cNvPr id="0" name=""/>
        <dsp:cNvSpPr/>
      </dsp:nvSpPr>
      <dsp:spPr>
        <a:xfrm>
          <a:off x="228784"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AU" sz="1600" kern="1200" cap="none" dirty="0"/>
            <a:t>Planning the menu and expected covers</a:t>
          </a:r>
          <a:endParaRPr lang="en-US" sz="1600" kern="1200" cap="none" dirty="0"/>
        </a:p>
      </dsp:txBody>
      <dsp:txXfrm>
        <a:off x="228784" y="1313725"/>
        <a:ext cx="1641796" cy="656718"/>
      </dsp:txXfrm>
    </dsp:sp>
    <dsp:sp modelId="{115E852E-883E-40C1-AAC9-7C7EF75F0951}">
      <dsp:nvSpPr>
        <dsp:cNvPr id="0" name=""/>
        <dsp:cNvSpPr/>
      </dsp:nvSpPr>
      <dsp:spPr>
        <a:xfrm>
          <a:off x="2478046" y="288"/>
          <a:ext cx="1001496" cy="100149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DC7EF7-ABE5-4912-A4AE-05DB094982E0}">
      <dsp:nvSpPr>
        <dsp:cNvPr id="0" name=""/>
        <dsp:cNvSpPr/>
      </dsp:nvSpPr>
      <dsp:spPr>
        <a:xfrm>
          <a:off x="2691479" y="213721"/>
          <a:ext cx="574628" cy="574628"/>
        </a:xfrm>
        <a:prstGeom prst="rect">
          <a:avLst/>
        </a:prstGeom>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4B0C6C-EDA4-44A3-80FF-6C85CA16287D}">
      <dsp:nvSpPr>
        <dsp:cNvPr id="0" name=""/>
        <dsp:cNvSpPr/>
      </dsp:nvSpPr>
      <dsp:spPr>
        <a:xfrm>
          <a:off x="2157895"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AU" sz="1600" kern="1200" cap="none" dirty="0"/>
            <a:t>Buying</a:t>
          </a:r>
          <a:endParaRPr lang="en-US" sz="1600" kern="1200" cap="none" dirty="0"/>
        </a:p>
      </dsp:txBody>
      <dsp:txXfrm>
        <a:off x="2157895" y="1313725"/>
        <a:ext cx="1641796" cy="656718"/>
      </dsp:txXfrm>
    </dsp:sp>
    <dsp:sp modelId="{C1313590-4386-44F9-8253-E6167D8CB183}">
      <dsp:nvSpPr>
        <dsp:cNvPr id="0" name=""/>
        <dsp:cNvSpPr/>
      </dsp:nvSpPr>
      <dsp:spPr>
        <a:xfrm>
          <a:off x="4407157" y="288"/>
          <a:ext cx="1001496" cy="100149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F6874F-65D3-47B3-81BE-20E501BC0ED4}">
      <dsp:nvSpPr>
        <dsp:cNvPr id="0" name=""/>
        <dsp:cNvSpPr/>
      </dsp:nvSpPr>
      <dsp:spPr>
        <a:xfrm>
          <a:off x="4620591" y="213721"/>
          <a:ext cx="574628" cy="574628"/>
        </a:xfrm>
        <a:prstGeom prst="rect">
          <a:avLst/>
        </a:prstGeom>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2738D0-D06F-4671-B0A9-6CAE8A47873F}">
      <dsp:nvSpPr>
        <dsp:cNvPr id="0" name=""/>
        <dsp:cNvSpPr/>
      </dsp:nvSpPr>
      <dsp:spPr>
        <a:xfrm>
          <a:off x="4087007"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AU" sz="1600" kern="1200" cap="none" dirty="0"/>
            <a:t>Receiving</a:t>
          </a:r>
          <a:endParaRPr lang="en-US" sz="1600" kern="1200" cap="none" dirty="0"/>
        </a:p>
      </dsp:txBody>
      <dsp:txXfrm>
        <a:off x="4087007" y="1313725"/>
        <a:ext cx="1641796" cy="656718"/>
      </dsp:txXfrm>
    </dsp:sp>
    <dsp:sp modelId="{F8B2F171-6E18-42FD-A06F-67D1795B6A20}">
      <dsp:nvSpPr>
        <dsp:cNvPr id="0" name=""/>
        <dsp:cNvSpPr/>
      </dsp:nvSpPr>
      <dsp:spPr>
        <a:xfrm>
          <a:off x="6336268" y="288"/>
          <a:ext cx="1001496" cy="100149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E6184F-8AC5-451D-9F37-0D420B9DCC98}">
      <dsp:nvSpPr>
        <dsp:cNvPr id="0" name=""/>
        <dsp:cNvSpPr/>
      </dsp:nvSpPr>
      <dsp:spPr>
        <a:xfrm>
          <a:off x="6549702" y="213721"/>
          <a:ext cx="574628" cy="574628"/>
        </a:xfrm>
        <a:prstGeom prst="rect">
          <a:avLst/>
        </a:prstGeom>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ACA350-EAB4-4C90-92F6-B07E6CB50A78}">
      <dsp:nvSpPr>
        <dsp:cNvPr id="0" name=""/>
        <dsp:cNvSpPr/>
      </dsp:nvSpPr>
      <dsp:spPr>
        <a:xfrm>
          <a:off x="6016118" y="1313725"/>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AU" sz="1600" kern="1200" cap="none" dirty="0"/>
            <a:t>Storage</a:t>
          </a:r>
          <a:endParaRPr lang="en-US" sz="1600" kern="1200" cap="none" dirty="0"/>
        </a:p>
      </dsp:txBody>
      <dsp:txXfrm>
        <a:off x="6016118" y="1313725"/>
        <a:ext cx="1641796" cy="656718"/>
      </dsp:txXfrm>
    </dsp:sp>
    <dsp:sp modelId="{C4A6F359-793E-4F9C-A0A6-283D65EB784F}">
      <dsp:nvSpPr>
        <dsp:cNvPr id="0" name=""/>
        <dsp:cNvSpPr/>
      </dsp:nvSpPr>
      <dsp:spPr>
        <a:xfrm>
          <a:off x="548934" y="2380893"/>
          <a:ext cx="1001496" cy="100149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1F4075-D78E-46D4-8BF2-DAE6DE2EC423}">
      <dsp:nvSpPr>
        <dsp:cNvPr id="0" name=""/>
        <dsp:cNvSpPr/>
      </dsp:nvSpPr>
      <dsp:spPr>
        <a:xfrm>
          <a:off x="762368" y="2594327"/>
          <a:ext cx="574628" cy="574628"/>
        </a:xfrm>
        <a:prstGeom prst="rect">
          <a:avLst/>
        </a:prstGeom>
        <a:blipFill>
          <a:blip xmlns:r="http://schemas.openxmlformats.org/officeDocument/2006/relationships"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6A620C-4256-456C-B20F-A33E609C78CC}">
      <dsp:nvSpPr>
        <dsp:cNvPr id="0" name=""/>
        <dsp:cNvSpPr/>
      </dsp:nvSpPr>
      <dsp:spPr>
        <a:xfrm>
          <a:off x="228784" y="3694331"/>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AU" sz="1600" kern="1200" cap="none" dirty="0"/>
            <a:t>Issuing</a:t>
          </a:r>
          <a:endParaRPr lang="en-US" sz="1600" kern="1200" cap="none" dirty="0"/>
        </a:p>
      </dsp:txBody>
      <dsp:txXfrm>
        <a:off x="228784" y="3694331"/>
        <a:ext cx="1641796" cy="656718"/>
      </dsp:txXfrm>
    </dsp:sp>
    <dsp:sp modelId="{EED2DAD5-A6F6-4953-AB21-F39B69694835}">
      <dsp:nvSpPr>
        <dsp:cNvPr id="0" name=""/>
        <dsp:cNvSpPr/>
      </dsp:nvSpPr>
      <dsp:spPr>
        <a:xfrm>
          <a:off x="2478046" y="2380893"/>
          <a:ext cx="1001496" cy="100149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6F493F-6B00-41B7-BEB7-0AD9A5D3AD22}">
      <dsp:nvSpPr>
        <dsp:cNvPr id="0" name=""/>
        <dsp:cNvSpPr/>
      </dsp:nvSpPr>
      <dsp:spPr>
        <a:xfrm>
          <a:off x="2691479" y="2594327"/>
          <a:ext cx="574628" cy="574628"/>
        </a:xfrm>
        <a:prstGeom prst="rect">
          <a:avLst/>
        </a:prstGeom>
        <a:blipFill>
          <a:blip xmlns:r="http://schemas.openxmlformats.org/officeDocument/2006/relationships"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A24D91-7D0A-42F9-905E-F0898094BDFD}">
      <dsp:nvSpPr>
        <dsp:cNvPr id="0" name=""/>
        <dsp:cNvSpPr/>
      </dsp:nvSpPr>
      <dsp:spPr>
        <a:xfrm>
          <a:off x="2157895" y="3694331"/>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AU" sz="1600" kern="1200" cap="none" dirty="0"/>
            <a:t>Production</a:t>
          </a:r>
          <a:endParaRPr lang="en-US" sz="1600" kern="1200" cap="none" dirty="0"/>
        </a:p>
      </dsp:txBody>
      <dsp:txXfrm>
        <a:off x="2157895" y="3694331"/>
        <a:ext cx="1641796" cy="656718"/>
      </dsp:txXfrm>
    </dsp:sp>
    <dsp:sp modelId="{BC786D39-F5EF-48F3-A007-BF895F54A425}">
      <dsp:nvSpPr>
        <dsp:cNvPr id="0" name=""/>
        <dsp:cNvSpPr/>
      </dsp:nvSpPr>
      <dsp:spPr>
        <a:xfrm>
          <a:off x="4407157" y="2380893"/>
          <a:ext cx="1001496" cy="100149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B06181-B4A3-4CF3-BFEA-BD7540603D8A}">
      <dsp:nvSpPr>
        <dsp:cNvPr id="0" name=""/>
        <dsp:cNvSpPr/>
      </dsp:nvSpPr>
      <dsp:spPr>
        <a:xfrm>
          <a:off x="4620591" y="2594327"/>
          <a:ext cx="574628" cy="574628"/>
        </a:xfrm>
        <a:prstGeom prst="rect">
          <a:avLst/>
        </a:prstGeom>
        <a:blipFill>
          <a:blip xmlns:r="http://schemas.openxmlformats.org/officeDocument/2006/relationships"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2085E2-45BA-47E4-AB10-D75E843743F3}">
      <dsp:nvSpPr>
        <dsp:cNvPr id="0" name=""/>
        <dsp:cNvSpPr/>
      </dsp:nvSpPr>
      <dsp:spPr>
        <a:xfrm>
          <a:off x="4087007" y="3694331"/>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AU" sz="1600" kern="1200" cap="none" dirty="0"/>
            <a:t>Serving</a:t>
          </a:r>
          <a:endParaRPr lang="en-US" sz="1600" kern="1200" cap="none" dirty="0"/>
        </a:p>
      </dsp:txBody>
      <dsp:txXfrm>
        <a:off x="4087007" y="3694331"/>
        <a:ext cx="1641796" cy="656718"/>
      </dsp:txXfrm>
    </dsp:sp>
    <dsp:sp modelId="{7692685E-9D23-4DBB-970D-65C73EE00E0A}">
      <dsp:nvSpPr>
        <dsp:cNvPr id="0" name=""/>
        <dsp:cNvSpPr/>
      </dsp:nvSpPr>
      <dsp:spPr>
        <a:xfrm>
          <a:off x="6336268" y="2380893"/>
          <a:ext cx="1001496" cy="100149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F80035-BF42-4B0B-B8C8-7F8548C1C075}">
      <dsp:nvSpPr>
        <dsp:cNvPr id="0" name=""/>
        <dsp:cNvSpPr/>
      </dsp:nvSpPr>
      <dsp:spPr>
        <a:xfrm>
          <a:off x="6549702" y="2594327"/>
          <a:ext cx="574628" cy="574628"/>
        </a:xfrm>
        <a:prstGeom prst="rect">
          <a:avLst/>
        </a:prstGeom>
        <a:blipFill>
          <a:blip xmlns:r="http://schemas.openxmlformats.org/officeDocument/2006/relationships"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5BFC1F-04DF-4002-BFF8-B2B3A5ECCC5D}">
      <dsp:nvSpPr>
        <dsp:cNvPr id="0" name=""/>
        <dsp:cNvSpPr/>
      </dsp:nvSpPr>
      <dsp:spPr>
        <a:xfrm>
          <a:off x="6016118" y="3694331"/>
          <a:ext cx="1641796" cy="656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AU" sz="1600" kern="1200" cap="none" dirty="0"/>
            <a:t>After service/ cleaning</a:t>
          </a:r>
          <a:endParaRPr lang="en-US" sz="1600" kern="1200" cap="none" dirty="0"/>
        </a:p>
      </dsp:txBody>
      <dsp:txXfrm>
        <a:off x="6016118" y="3694331"/>
        <a:ext cx="1641796" cy="65671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EA2218-DD8C-4944-883E-4F222486B95A}" type="datetimeFigureOut">
              <a:rPr lang="en-US" smtClean="0"/>
              <a:t>10/18/2021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1B446-6C3A-434A-9EAF-115FF2B52C71}" type="slidenum">
              <a:rPr lang="en-US" smtClean="0"/>
              <a:t>‹#›</a:t>
            </a:fld>
            <a:endParaRPr lang="en-US"/>
          </a:p>
        </p:txBody>
      </p:sp>
    </p:spTree>
    <p:extLst>
      <p:ext uri="{BB962C8B-B14F-4D97-AF65-F5344CB8AC3E}">
        <p14:creationId xmlns:p14="http://schemas.microsoft.com/office/powerpoint/2010/main" val="1637917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isbets.com.au/designing-commercial-kitche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isbets.com.au/thegoldentriangl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webstaurantstore.com/article/11/restaurant-kitchen-layouts.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ydneywater.com.au/web/groups/publicwebcontent/documents/document/zgrf/mdq1/~edisp/dd_045460.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21B446-6C3A-434A-9EAF-115FF2B52C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946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5</a:t>
            </a:fld>
            <a:endParaRPr lang="en-US"/>
          </a:p>
        </p:txBody>
      </p:sp>
    </p:spTree>
    <p:extLst>
      <p:ext uri="{BB962C8B-B14F-4D97-AF65-F5344CB8AC3E}">
        <p14:creationId xmlns:p14="http://schemas.microsoft.com/office/powerpoint/2010/main" val="2291564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Content in full here: </a:t>
            </a:r>
            <a:r>
              <a:rPr lang="en-AU" dirty="0">
                <a:hlinkClick r:id="rId3"/>
              </a:rPr>
              <a:t>https://www.nisbets.com.au/designing-commercial-kitchen</a:t>
            </a:r>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8</a:t>
            </a:fld>
            <a:endParaRPr lang="en-US"/>
          </a:p>
        </p:txBody>
      </p:sp>
    </p:spTree>
    <p:extLst>
      <p:ext uri="{BB962C8B-B14F-4D97-AF65-F5344CB8AC3E}">
        <p14:creationId xmlns:p14="http://schemas.microsoft.com/office/powerpoint/2010/main" val="3026898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Full Resource here: </a:t>
            </a:r>
            <a:r>
              <a:rPr lang="en-AU" dirty="0">
                <a:hlinkClick r:id="rId3"/>
              </a:rPr>
              <a:t>https://www.nisbets.com.au/thegoldentriangle</a:t>
            </a:r>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12</a:t>
            </a:fld>
            <a:endParaRPr lang="en-US"/>
          </a:p>
        </p:txBody>
      </p:sp>
    </p:spTree>
    <p:extLst>
      <p:ext uri="{BB962C8B-B14F-4D97-AF65-F5344CB8AC3E}">
        <p14:creationId xmlns:p14="http://schemas.microsoft.com/office/powerpoint/2010/main" val="2307271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more here: </a:t>
            </a:r>
            <a:r>
              <a:rPr lang="en-AU" dirty="0">
                <a:hlinkClick r:id="rId3"/>
              </a:rPr>
              <a:t>https://www.webstaurantstore.com/article/11/restaurant-kitchen-layouts.html</a:t>
            </a:r>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16</a:t>
            </a:fld>
            <a:endParaRPr lang="en-US"/>
          </a:p>
        </p:txBody>
      </p:sp>
    </p:spTree>
    <p:extLst>
      <p:ext uri="{BB962C8B-B14F-4D97-AF65-F5344CB8AC3E}">
        <p14:creationId xmlns:p14="http://schemas.microsoft.com/office/powerpoint/2010/main" val="861000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Watch here or linked on Moodle: https://</a:t>
            </a:r>
            <a:r>
              <a:rPr lang="en-AU" dirty="0" err="1"/>
              <a:t>youtu.be</a:t>
            </a:r>
            <a:r>
              <a:rPr lang="en-AU" dirty="0"/>
              <a:t>/VqmPd6HMaXs</a:t>
            </a: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17</a:t>
            </a:fld>
            <a:endParaRPr lang="en-US"/>
          </a:p>
        </p:txBody>
      </p:sp>
    </p:spTree>
    <p:extLst>
      <p:ext uri="{BB962C8B-B14F-4D97-AF65-F5344CB8AC3E}">
        <p14:creationId xmlns:p14="http://schemas.microsoft.com/office/powerpoint/2010/main" val="2832716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Watch here or linked on Moodle: https://</a:t>
            </a:r>
            <a:r>
              <a:rPr lang="en-AU" dirty="0" err="1"/>
              <a:t>youtu.be</a:t>
            </a:r>
            <a:r>
              <a:rPr lang="en-AU" dirty="0"/>
              <a:t>/Z9vE0tkQ2Oo</a:t>
            </a:r>
          </a:p>
          <a:p>
            <a:r>
              <a:rPr lang="en-AU" dirty="0"/>
              <a:t>Bonus Pearls of Wisdom with Atul here: The grease trap always overflows on a busy Saturday night: https://</a:t>
            </a:r>
            <a:r>
              <a:rPr lang="en-AU" dirty="0" err="1"/>
              <a:t>www.youtube.com</a:t>
            </a:r>
            <a:r>
              <a:rPr lang="en-AU" dirty="0"/>
              <a:t>/</a:t>
            </a:r>
            <a:r>
              <a:rPr lang="en-AU" dirty="0" err="1"/>
              <a:t>watch?v</a:t>
            </a:r>
            <a:r>
              <a:rPr lang="en-AU" dirty="0"/>
              <a:t>=GR4xXhqh4sY&amp;feature=</a:t>
            </a:r>
            <a:r>
              <a:rPr lang="en-AU" dirty="0" err="1"/>
              <a:t>youtu.be</a:t>
            </a:r>
            <a:endParaRPr lang="en-AU" dirty="0"/>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23</a:t>
            </a:fld>
            <a:endParaRPr lang="en-US"/>
          </a:p>
        </p:txBody>
      </p:sp>
    </p:spTree>
    <p:extLst>
      <p:ext uri="{BB962C8B-B14F-4D97-AF65-F5344CB8AC3E}">
        <p14:creationId xmlns:p14="http://schemas.microsoft.com/office/powerpoint/2010/main" val="2095757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Full resource here: </a:t>
            </a:r>
            <a:r>
              <a:rPr lang="en-AU" dirty="0">
                <a:hlinkClick r:id="rId3"/>
              </a:rPr>
              <a:t>https://www.sydneywater.com.au/web/groups/publicwebcontent/documents/document/zgrf/mdq1/~edisp/dd_045460.pdf</a:t>
            </a:r>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32</a:t>
            </a:fld>
            <a:endParaRPr lang="en-US"/>
          </a:p>
        </p:txBody>
      </p:sp>
    </p:spTree>
    <p:extLst>
      <p:ext uri="{BB962C8B-B14F-4D97-AF65-F5344CB8AC3E}">
        <p14:creationId xmlns:p14="http://schemas.microsoft.com/office/powerpoint/2010/main" val="339718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Use this supplier to create a shopping list: https://</a:t>
            </a:r>
            <a:r>
              <a:rPr lang="en-AU" dirty="0" err="1"/>
              <a:t>www.nisbets.com.au</a:t>
            </a:r>
            <a:r>
              <a:rPr lang="en-AU" dirty="0"/>
              <a:t>/designing-commercial-kitchen</a:t>
            </a: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35</a:t>
            </a:fld>
            <a:endParaRPr lang="en-US"/>
          </a:p>
        </p:txBody>
      </p:sp>
    </p:spTree>
    <p:extLst>
      <p:ext uri="{BB962C8B-B14F-4D97-AF65-F5344CB8AC3E}">
        <p14:creationId xmlns:p14="http://schemas.microsoft.com/office/powerpoint/2010/main" val="2517025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21B446-6C3A-434A-9EAF-115FF2B52C7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37391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902681" cy="1325563"/>
          </a:xfrm>
          <a:prstGeom prst="rect">
            <a:avLst/>
          </a:prstGeo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Text Placeholder 4"/>
          <p:cNvSpPr>
            <a:spLocks noGrp="1"/>
          </p:cNvSpPr>
          <p:nvPr>
            <p:ph type="body" sz="quarter" idx="10"/>
          </p:nvPr>
        </p:nvSpPr>
        <p:spPr>
          <a:xfrm>
            <a:off x="628650" y="1911351"/>
            <a:ext cx="8124825" cy="462245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365159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16832" y="-64549"/>
            <a:ext cx="12417893" cy="6938683"/>
          </a:xfrm>
          <a:prstGeom prst="rect">
            <a:avLst/>
          </a:prstGeom>
        </p:spPr>
      </p:pic>
      <p:sp>
        <p:nvSpPr>
          <p:cNvPr id="4" name="Title 3"/>
          <p:cNvSpPr>
            <a:spLocks noGrp="1"/>
          </p:cNvSpPr>
          <p:nvPr>
            <p:ph type="title"/>
          </p:nvPr>
        </p:nvSpPr>
        <p:spPr>
          <a:xfrm>
            <a:off x="628650" y="365126"/>
            <a:ext cx="7886700" cy="1325563"/>
          </a:xfrm>
          <a:prstGeom prst="rect">
            <a:avLst/>
          </a:prstGeom>
        </p:spPr>
        <p:txBody>
          <a:bodyPr/>
          <a:lstStyle>
            <a:lvl1pPr>
              <a:defRPr>
                <a:solidFill>
                  <a:schemeClr val="bg1"/>
                </a:solidFill>
              </a:defRPr>
            </a:lvl1pPr>
          </a:lstStyle>
          <a:p>
            <a:r>
              <a:rPr lang="en-US" dirty="0"/>
              <a:t>Click to edit Master title style</a:t>
            </a:r>
            <a:endParaRPr lang="en-AU" dirty="0"/>
          </a:p>
        </p:txBody>
      </p:sp>
      <p:sp>
        <p:nvSpPr>
          <p:cNvPr id="5" name="Date Placeholder 4"/>
          <p:cNvSpPr>
            <a:spLocks noGrp="1"/>
          </p:cNvSpPr>
          <p:nvPr>
            <p:ph type="dt" sz="half" idx="10"/>
          </p:nvPr>
        </p:nvSpPr>
        <p:spPr>
          <a:xfrm>
            <a:off x="6286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543CD403-54AC-49B0-BCE8-20FF98AC2FFD}" type="datetimeFigureOut">
              <a:rPr lang="en-AU" smtClean="0"/>
              <a:pPr/>
              <a:t>18/10/2021</a:t>
            </a:fld>
            <a:endParaRPr lang="en-AU" dirty="0"/>
          </a:p>
        </p:txBody>
      </p:sp>
      <p:sp>
        <p:nvSpPr>
          <p:cNvPr id="6" name="Slide Number Placeholder 5"/>
          <p:cNvSpPr>
            <a:spLocks noGrp="1"/>
          </p:cNvSpPr>
          <p:nvPr>
            <p:ph type="sldNum" sz="quarter" idx="11"/>
          </p:nvPr>
        </p:nvSpPr>
        <p:spPr>
          <a:xfrm>
            <a:off x="64579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7E3E055E-1006-4691-A728-C6D4B59F1965}" type="slidenum">
              <a:rPr lang="en-AU" smtClean="0"/>
              <a:pPr/>
              <a:t>‹#›</a:t>
            </a:fld>
            <a:endParaRPr lang="en-AU" dirty="0"/>
          </a:p>
        </p:txBody>
      </p:sp>
    </p:spTree>
    <p:extLst>
      <p:ext uri="{BB962C8B-B14F-4D97-AF65-F5344CB8AC3E}">
        <p14:creationId xmlns:p14="http://schemas.microsoft.com/office/powerpoint/2010/main" val="401777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543CD403-54AC-49B0-BCE8-20FF98AC2FFD}" type="datetimeFigureOut">
              <a:rPr lang="en-AU" smtClean="0"/>
              <a:t>18/10/2021</a:t>
            </a:fld>
            <a:endParaRPr lang="en-AU"/>
          </a:p>
        </p:txBody>
      </p:sp>
      <p:sp>
        <p:nvSpPr>
          <p:cNvPr id="4" name="Slide Number Placeholder 3"/>
          <p:cNvSpPr>
            <a:spLocks noGrp="1"/>
          </p:cNvSpPr>
          <p:nvPr>
            <p:ph type="sldNum" sz="quarter" idx="11"/>
          </p:nvPr>
        </p:nvSpPr>
        <p:spPr/>
        <p:txBody>
          <a:bodyPr/>
          <a:lstStyle/>
          <a:p>
            <a:fld id="{7E3E055E-1006-4691-A728-C6D4B59F1965}" type="slidenum">
              <a:rPr lang="en-AU" smtClean="0"/>
              <a:t>‹#›</a:t>
            </a:fld>
            <a:endParaRPr lang="en-AU"/>
          </a:p>
        </p:txBody>
      </p:sp>
      <p:sp>
        <p:nvSpPr>
          <p:cNvPr id="6" name="Content Placeholder 5"/>
          <p:cNvSpPr>
            <a:spLocks noGrp="1"/>
          </p:cNvSpPr>
          <p:nvPr>
            <p:ph sz="quarter" idx="12"/>
          </p:nvPr>
        </p:nvSpPr>
        <p:spPr>
          <a:xfrm>
            <a:off x="628650" y="1930400"/>
            <a:ext cx="6905625" cy="3937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080956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491201" cy="1325563"/>
          </a:xfrm>
          <a:prstGeom prst="rect">
            <a:avLst/>
          </a:prstGeom>
        </p:spPr>
        <p:txBody>
          <a:bodyPr/>
          <a:lstStyle/>
          <a:p>
            <a:r>
              <a:rPr lang="en-US" dirty="0"/>
              <a:t>Click to edit Master title style</a:t>
            </a:r>
            <a:endParaRPr lang="en-AU" dirty="0"/>
          </a:p>
        </p:txBody>
      </p:sp>
      <p:sp>
        <p:nvSpPr>
          <p:cNvPr id="4" name="Content Placeholder 3"/>
          <p:cNvSpPr>
            <a:spLocks noGrp="1"/>
          </p:cNvSpPr>
          <p:nvPr>
            <p:ph sz="quarter" idx="10"/>
          </p:nvPr>
        </p:nvSpPr>
        <p:spPr>
          <a:xfrm>
            <a:off x="628651" y="1870076"/>
            <a:ext cx="7962900" cy="445452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19498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p>
            <a:r>
              <a:rPr lang="en-US"/>
              <a:t>Click to edit Master title style</a:t>
            </a:r>
            <a:endParaRPr lang="en-AU"/>
          </a:p>
        </p:txBody>
      </p:sp>
      <p:sp>
        <p:nvSpPr>
          <p:cNvPr id="4" name="Content Placeholder 3"/>
          <p:cNvSpPr>
            <a:spLocks noGrp="1"/>
          </p:cNvSpPr>
          <p:nvPr>
            <p:ph sz="quarter" idx="10"/>
          </p:nvPr>
        </p:nvSpPr>
        <p:spPr>
          <a:xfrm>
            <a:off x="628650" y="1903414"/>
            <a:ext cx="7886700" cy="462207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41665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lvl1pPr>
              <a:defRPr b="0"/>
            </a:lvl1pPr>
          </a:lstStyle>
          <a:p>
            <a:r>
              <a:rPr lang="en-US" dirty="0"/>
              <a:t>Click to edit Master title style</a:t>
            </a:r>
            <a:endParaRPr lang="en-AU" dirty="0"/>
          </a:p>
        </p:txBody>
      </p:sp>
      <p:sp>
        <p:nvSpPr>
          <p:cNvPr id="4" name="Content Placeholder 3"/>
          <p:cNvSpPr>
            <a:spLocks noGrp="1"/>
          </p:cNvSpPr>
          <p:nvPr>
            <p:ph sz="quarter" idx="10"/>
          </p:nvPr>
        </p:nvSpPr>
        <p:spPr>
          <a:xfrm>
            <a:off x="628650" y="1903414"/>
            <a:ext cx="2952750" cy="462207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Content Placeholder 4"/>
          <p:cNvSpPr>
            <a:spLocks noGrp="1"/>
          </p:cNvSpPr>
          <p:nvPr>
            <p:ph sz="quarter" idx="11"/>
          </p:nvPr>
        </p:nvSpPr>
        <p:spPr>
          <a:xfrm>
            <a:off x="4102101" y="1903413"/>
            <a:ext cx="3416697" cy="4622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11854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5253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Tree>
    <p:extLst>
      <p:ext uri="{BB962C8B-B14F-4D97-AF65-F5344CB8AC3E}">
        <p14:creationId xmlns:p14="http://schemas.microsoft.com/office/powerpoint/2010/main" val="2051624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Online Image Placeholder 4"/>
          <p:cNvSpPr>
            <a:spLocks noGrp="1"/>
          </p:cNvSpPr>
          <p:nvPr>
            <p:ph type="clipArt" sz="quarter" idx="10"/>
          </p:nvPr>
        </p:nvSpPr>
        <p:spPr>
          <a:xfrm>
            <a:off x="733425" y="2273300"/>
            <a:ext cx="2771775" cy="2641600"/>
          </a:xfrm>
          <a:prstGeom prst="rect">
            <a:avLst/>
          </a:prstGeom>
        </p:spPr>
        <p:txBody>
          <a:bodyPr/>
          <a:lstStyle/>
          <a:p>
            <a:endParaRPr lang="en-AU" dirty="0"/>
          </a:p>
        </p:txBody>
      </p:sp>
      <p:sp>
        <p:nvSpPr>
          <p:cNvPr id="7" name="Picture Placeholder 6"/>
          <p:cNvSpPr>
            <a:spLocks noGrp="1"/>
          </p:cNvSpPr>
          <p:nvPr>
            <p:ph type="pic" sz="quarter" idx="11"/>
          </p:nvPr>
        </p:nvSpPr>
        <p:spPr>
          <a:xfrm>
            <a:off x="5743575" y="2273300"/>
            <a:ext cx="2771775" cy="2641600"/>
          </a:xfrm>
          <a:prstGeom prst="rect">
            <a:avLst/>
          </a:prstGeom>
        </p:spPr>
        <p:txBody>
          <a:bodyPr/>
          <a:lstStyle/>
          <a:p>
            <a:endParaRPr lang="en-AU"/>
          </a:p>
        </p:txBody>
      </p:sp>
    </p:spTree>
    <p:extLst>
      <p:ext uri="{BB962C8B-B14F-4D97-AF65-F5344CB8AC3E}">
        <p14:creationId xmlns:p14="http://schemas.microsoft.com/office/powerpoint/2010/main" val="4053139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4" name="Text Placeholder 3"/>
          <p:cNvSpPr>
            <a:spLocks noGrp="1"/>
          </p:cNvSpPr>
          <p:nvPr>
            <p:ph type="body" sz="quarter" idx="10"/>
          </p:nvPr>
        </p:nvSpPr>
        <p:spPr>
          <a:xfrm>
            <a:off x="819150" y="5092700"/>
            <a:ext cx="7877175" cy="1549400"/>
          </a:xfrm>
          <a:prstGeom prst="rect">
            <a:avLst/>
          </a:prstGeom>
        </p:spPr>
        <p:txBody>
          <a:bodyPr/>
          <a:lstStyle>
            <a:lvl1pPr marL="0" indent="0">
              <a:buNone/>
              <a:defRPr>
                <a:solidFill>
                  <a:schemeClr val="bg1"/>
                </a:solidFill>
                <a:latin typeface="Arial" panose="020B0604020202020204" pitchFamily="34" charset="0"/>
                <a:cs typeface="Arial" panose="020B0604020202020204" pitchFamily="34" charset="0"/>
              </a:defRPr>
            </a:lvl1pPr>
            <a:lvl2pPr marL="342900" indent="0">
              <a:buNone/>
              <a:defRPr>
                <a:solidFill>
                  <a:schemeClr val="bg1"/>
                </a:solidFill>
                <a:latin typeface="Arial" panose="020B0604020202020204" pitchFamily="34" charset="0"/>
                <a:cs typeface="Arial" panose="020B0604020202020204" pitchFamily="34" charset="0"/>
              </a:defRPr>
            </a:lvl2pPr>
            <a:lvl3pPr marL="685800" indent="0">
              <a:buNone/>
              <a:defRPr>
                <a:solidFill>
                  <a:schemeClr val="bg1"/>
                </a:solidFill>
                <a:latin typeface="Arial" panose="020B0604020202020204" pitchFamily="34" charset="0"/>
                <a:cs typeface="Arial" panose="020B0604020202020204" pitchFamily="34" charset="0"/>
              </a:defRPr>
            </a:lvl3pPr>
            <a:lvl4pPr marL="1028700" indent="0">
              <a:buNone/>
              <a:defRPr>
                <a:solidFill>
                  <a:schemeClr val="bg1"/>
                </a:solidFill>
                <a:latin typeface="Arial" panose="020B0604020202020204" pitchFamily="34" charset="0"/>
                <a:cs typeface="Arial" panose="020B0604020202020204" pitchFamily="34" charset="0"/>
              </a:defRPr>
            </a:lvl4pPr>
            <a:lvl5pPr marL="1371600" indent="0">
              <a:buNone/>
              <a:defRPr>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endParaRPr lang="en-US" dirty="0"/>
          </a:p>
        </p:txBody>
      </p:sp>
    </p:spTree>
    <p:extLst>
      <p:ext uri="{BB962C8B-B14F-4D97-AF65-F5344CB8AC3E}">
        <p14:creationId xmlns:p14="http://schemas.microsoft.com/office/powerpoint/2010/main" val="1443219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3523DE92-A298-4BA1-8A12-1C95D33288B5}" type="slidenum">
              <a:rPr lang="en-AU" smtClean="0"/>
              <a:pPr/>
              <a:t>‹#›</a:t>
            </a:fld>
            <a:endParaRPr lang="en-AU" dirty="0"/>
          </a:p>
        </p:txBody>
      </p:sp>
      <p:sp>
        <p:nvSpPr>
          <p:cNvPr id="4" name="Footer Placeholder 3"/>
          <p:cNvSpPr>
            <a:spLocks noGrp="1"/>
          </p:cNvSpPr>
          <p:nvPr>
            <p:ph type="ftr" sz="quarter" idx="11"/>
          </p:nvPr>
        </p:nvSpPr>
        <p:spPr>
          <a:xfrm>
            <a:off x="647700" y="6407151"/>
            <a:ext cx="3086100" cy="365125"/>
          </a:xfrm>
          <a:prstGeom prst="rect">
            <a:avLst/>
          </a:prstGeom>
        </p:spPr>
        <p:txBody>
          <a:bodyPr/>
          <a:lstStyle/>
          <a:p>
            <a:endParaRPr lang="en-US">
              <a:latin typeface="Arial" panose="020B0604020202020204" pitchFamily="34" charset="0"/>
              <a:cs typeface="Arial" panose="020B0604020202020204" pitchFamily="34" charset="0"/>
            </a:endParaRPr>
          </a:p>
          <a:p>
            <a:endParaRPr lang="en-AU" dirty="0"/>
          </a:p>
        </p:txBody>
      </p:sp>
      <p:sp>
        <p:nvSpPr>
          <p:cNvPr id="6" name="Content Placeholder 5"/>
          <p:cNvSpPr>
            <a:spLocks noGrp="1"/>
          </p:cNvSpPr>
          <p:nvPr>
            <p:ph sz="quarter" idx="12"/>
          </p:nvPr>
        </p:nvSpPr>
        <p:spPr>
          <a:xfrm>
            <a:off x="647700" y="1943100"/>
            <a:ext cx="6553200" cy="4191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832525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45315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48936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12028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07540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6044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40904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74931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0383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69097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35405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51311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247494"/>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18/10/2021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
        <p:nvSpPr>
          <p:cNvPr id="7" name="Title 6"/>
          <p:cNvSpPr>
            <a:spLocks noGrp="1"/>
          </p:cNvSpPr>
          <p:nvPr>
            <p:ph type="title"/>
          </p:nvPr>
        </p:nvSpPr>
        <p:spPr>
          <a:xfrm>
            <a:off x="104217" y="55845"/>
            <a:ext cx="7886700" cy="1325563"/>
          </a:xfrm>
        </p:spPr>
        <p:txBody>
          <a:bodyPr/>
          <a:lstStyle/>
          <a:p>
            <a:r>
              <a:rPr lang="en-US"/>
              <a:t>Click to edit Master title style</a:t>
            </a:r>
            <a:endParaRPr lang="en-AU"/>
          </a:p>
        </p:txBody>
      </p:sp>
    </p:spTree>
    <p:extLst>
      <p:ext uri="{BB962C8B-B14F-4D97-AF65-F5344CB8AC3E}">
        <p14:creationId xmlns:p14="http://schemas.microsoft.com/office/powerpoint/2010/main" val="2172861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18/10/2021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0040625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61C505-66E0-4B2C-A263-C30CB4C73B94}" type="datetimeFigureOut">
              <a:rPr lang="en-AU" smtClean="0"/>
              <a:t>18/10/2021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5494657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3561C505-66E0-4B2C-A263-C30CB4C73B94}" type="datetimeFigureOut">
              <a:rPr lang="en-AU" smtClean="0"/>
              <a:t>18/10/2021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5332471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3561C505-66E0-4B2C-A263-C30CB4C73B94}" type="datetimeFigureOut">
              <a:rPr lang="en-AU" smtClean="0"/>
              <a:t>18/10/2021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1999398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3561C505-66E0-4B2C-A263-C30CB4C73B94}" type="datetimeFigureOut">
              <a:rPr lang="en-AU" smtClean="0"/>
              <a:t>18/10/2021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5509503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1C505-66E0-4B2C-A263-C30CB4C73B94}" type="datetimeFigureOut">
              <a:rPr lang="en-AU" smtClean="0"/>
              <a:t>18/10/2021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967789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61C505-66E0-4B2C-A263-C30CB4C73B94}" type="datetimeFigureOut">
              <a:rPr lang="en-AU" smtClean="0"/>
              <a:t>18/10/2021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4456276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61C505-66E0-4B2C-A263-C30CB4C73B94}" type="datetimeFigureOut">
              <a:rPr lang="en-AU" smtClean="0"/>
              <a:t>18/10/2021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3731529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18/10/2021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18642650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18/10/2021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4339982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902681" cy="1325563"/>
          </a:xfrm>
          <a:prstGeom prst="rect">
            <a:avLst/>
          </a:prstGeo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Text Placeholder 4"/>
          <p:cNvSpPr>
            <a:spLocks noGrp="1"/>
          </p:cNvSpPr>
          <p:nvPr>
            <p:ph type="body" sz="quarter" idx="10"/>
          </p:nvPr>
        </p:nvSpPr>
        <p:spPr>
          <a:xfrm>
            <a:off x="628650" y="1911351"/>
            <a:ext cx="8124825" cy="462245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4205268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24855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3399" y="1"/>
            <a:ext cx="11511505" cy="6938683"/>
          </a:xfrm>
          <a:prstGeom prst="rect">
            <a:avLst/>
          </a:prstGeom>
        </p:spPr>
      </p:pic>
      <p:sp>
        <p:nvSpPr>
          <p:cNvPr id="4" name="Title 3"/>
          <p:cNvSpPr>
            <a:spLocks noGrp="1"/>
          </p:cNvSpPr>
          <p:nvPr>
            <p:ph type="title"/>
          </p:nvPr>
        </p:nvSpPr>
        <p:spPr>
          <a:xfrm>
            <a:off x="628650" y="365126"/>
            <a:ext cx="7886700" cy="1325563"/>
          </a:xfrm>
          <a:prstGeom prst="rect">
            <a:avLst/>
          </a:prstGeom>
        </p:spPr>
        <p:txBody>
          <a:bodyPr/>
          <a:lstStyle>
            <a:lvl1pPr>
              <a:defRPr>
                <a:solidFill>
                  <a:schemeClr val="bg1"/>
                </a:solidFill>
              </a:defRPr>
            </a:lvl1pPr>
          </a:lstStyle>
          <a:p>
            <a:r>
              <a:rPr lang="en-US" dirty="0"/>
              <a:t>Click to edit Master title style</a:t>
            </a:r>
            <a:endParaRPr lang="en-AU" dirty="0"/>
          </a:p>
        </p:txBody>
      </p:sp>
      <p:sp>
        <p:nvSpPr>
          <p:cNvPr id="5" name="Date Placeholder 4"/>
          <p:cNvSpPr>
            <a:spLocks noGrp="1"/>
          </p:cNvSpPr>
          <p:nvPr>
            <p:ph type="dt" sz="half" idx="10"/>
          </p:nvPr>
        </p:nvSpPr>
        <p:spPr>
          <a:xfrm>
            <a:off x="6286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543CD403-54AC-49B0-BCE8-20FF98AC2FFD}" type="datetimeFigureOut">
              <a:rPr lang="en-AU" smtClean="0"/>
              <a:pPr/>
              <a:t>18/10/2021</a:t>
            </a:fld>
            <a:endParaRPr lang="en-AU" dirty="0"/>
          </a:p>
        </p:txBody>
      </p:sp>
      <p:sp>
        <p:nvSpPr>
          <p:cNvPr id="6" name="Slide Number Placeholder 5"/>
          <p:cNvSpPr>
            <a:spLocks noGrp="1"/>
          </p:cNvSpPr>
          <p:nvPr>
            <p:ph type="sldNum" sz="quarter" idx="11"/>
          </p:nvPr>
        </p:nvSpPr>
        <p:spPr>
          <a:xfrm>
            <a:off x="64579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7E3E055E-1006-4691-A728-C6D4B59F1965}" type="slidenum">
              <a:rPr lang="en-AU" smtClean="0"/>
              <a:pPr/>
              <a:t>‹#›</a:t>
            </a:fld>
            <a:endParaRPr lang="en-AU" dirty="0"/>
          </a:p>
        </p:txBody>
      </p:sp>
    </p:spTree>
    <p:extLst>
      <p:ext uri="{BB962C8B-B14F-4D97-AF65-F5344CB8AC3E}">
        <p14:creationId xmlns:p14="http://schemas.microsoft.com/office/powerpoint/2010/main" val="42506838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543CD403-54AC-49B0-BCE8-20FF98AC2FFD}" type="datetimeFigureOut">
              <a:rPr lang="en-AU" smtClean="0"/>
              <a:t>18/10/2021</a:t>
            </a:fld>
            <a:endParaRPr lang="en-AU"/>
          </a:p>
        </p:txBody>
      </p:sp>
      <p:sp>
        <p:nvSpPr>
          <p:cNvPr id="4" name="Slide Number Placeholder 3"/>
          <p:cNvSpPr>
            <a:spLocks noGrp="1"/>
          </p:cNvSpPr>
          <p:nvPr>
            <p:ph type="sldNum" sz="quarter" idx="11"/>
          </p:nvPr>
        </p:nvSpPr>
        <p:spPr/>
        <p:txBody>
          <a:bodyPr/>
          <a:lstStyle/>
          <a:p>
            <a:fld id="{7E3E055E-1006-4691-A728-C6D4B59F1965}" type="slidenum">
              <a:rPr lang="en-AU" smtClean="0"/>
              <a:t>‹#›</a:t>
            </a:fld>
            <a:endParaRPr lang="en-AU"/>
          </a:p>
        </p:txBody>
      </p:sp>
      <p:sp>
        <p:nvSpPr>
          <p:cNvPr id="6" name="Content Placeholder 5"/>
          <p:cNvSpPr>
            <a:spLocks noGrp="1"/>
          </p:cNvSpPr>
          <p:nvPr>
            <p:ph sz="quarter" idx="12"/>
          </p:nvPr>
        </p:nvSpPr>
        <p:spPr>
          <a:xfrm>
            <a:off x="628650" y="1930400"/>
            <a:ext cx="6905625" cy="3937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0557736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491201" cy="1325563"/>
          </a:xfrm>
          <a:prstGeom prst="rect">
            <a:avLst/>
          </a:prstGeom>
        </p:spPr>
        <p:txBody>
          <a:bodyPr/>
          <a:lstStyle/>
          <a:p>
            <a:r>
              <a:rPr lang="en-US" dirty="0"/>
              <a:t>Click to edit Master title style</a:t>
            </a:r>
            <a:endParaRPr lang="en-AU" dirty="0"/>
          </a:p>
        </p:txBody>
      </p:sp>
      <p:sp>
        <p:nvSpPr>
          <p:cNvPr id="4" name="Content Placeholder 3"/>
          <p:cNvSpPr>
            <a:spLocks noGrp="1"/>
          </p:cNvSpPr>
          <p:nvPr>
            <p:ph sz="quarter" idx="10"/>
          </p:nvPr>
        </p:nvSpPr>
        <p:spPr>
          <a:xfrm>
            <a:off x="628651" y="1870076"/>
            <a:ext cx="7962900" cy="445452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8221455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p>
            <a:r>
              <a:rPr lang="en-US"/>
              <a:t>Click to edit Master title style</a:t>
            </a:r>
            <a:endParaRPr lang="en-AU"/>
          </a:p>
        </p:txBody>
      </p:sp>
      <p:sp>
        <p:nvSpPr>
          <p:cNvPr id="4" name="Content Placeholder 3"/>
          <p:cNvSpPr>
            <a:spLocks noGrp="1"/>
          </p:cNvSpPr>
          <p:nvPr>
            <p:ph sz="quarter" idx="10"/>
          </p:nvPr>
        </p:nvSpPr>
        <p:spPr>
          <a:xfrm>
            <a:off x="628650" y="1903414"/>
            <a:ext cx="7886700" cy="462207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9954150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Ques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6968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3561C505-66E0-4B2C-A263-C30CB4C73B94}" type="datetimeFigureOut">
              <a:rPr lang="en-AU" smtClean="0"/>
              <a:t>18/10/2021</a:t>
            </a:fld>
            <a:endParaRPr lang="en-AU"/>
          </a:p>
        </p:txBody>
      </p:sp>
      <p:sp>
        <p:nvSpPr>
          <p:cNvPr id="4" name="Footer Placeholder 3"/>
          <p:cNvSpPr>
            <a:spLocks noGrp="1"/>
          </p:cNvSpPr>
          <p:nvPr>
            <p:ph type="ftr" sz="quarter" idx="11"/>
          </p:nvPr>
        </p:nvSpPr>
        <p:spPr/>
        <p:txBody>
          <a:bodyPr/>
          <a:lstStyle>
            <a:lvl1pPr>
              <a:defRPr b="0" i="0">
                <a:latin typeface="Arial" panose="020B0604020202020204" pitchFamily="34" charset="0"/>
              </a:defRPr>
            </a:lvl1pPr>
          </a:lstStyle>
          <a:p>
            <a:endParaRPr lang="en-AU"/>
          </a:p>
        </p:txBody>
      </p:sp>
      <p:sp>
        <p:nvSpPr>
          <p:cNvPr id="5" name="Slide Number Placeholder 4"/>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1157175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microsoft.com/office/2007/relationships/hdphoto" Target="../media/hdphoto1.wdp"/></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10" Type="http://schemas.openxmlformats.org/officeDocument/2006/relationships/image" Target="../media/image7.jpeg"/><Relationship Id="rId4" Type="http://schemas.openxmlformats.org/officeDocument/2006/relationships/slideLayout" Target="../slideLayouts/slideLayout37.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p:cNvPicPr>
          <p:nvPr userDrawn="1"/>
        </p:nvPicPr>
        <p:blipFill rotWithShape="1">
          <a:blip r:embed="rId9" cstate="email">
            <a:extLst>
              <a:ext uri="{28A0092B-C50C-407E-A947-70E740481C1C}">
                <a14:useLocalDpi xmlns:a14="http://schemas.microsoft.com/office/drawing/2010/main"/>
              </a:ext>
            </a:extLst>
          </a:blip>
          <a:srcRect/>
          <a:stretch/>
        </p:blipFill>
        <p:spPr>
          <a:xfrm>
            <a:off x="-60960" y="0"/>
            <a:ext cx="9204960" cy="1152000"/>
          </a:xfrm>
          <a:prstGeom prst="rect">
            <a:avLst/>
          </a:prstGeom>
        </p:spPr>
      </p:pic>
      <p:sp>
        <p:nvSpPr>
          <p:cNvPr id="2" name="Title Placeholder 1"/>
          <p:cNvSpPr>
            <a:spLocks noGrp="1"/>
          </p:cNvSpPr>
          <p:nvPr>
            <p:ph type="title"/>
          </p:nvPr>
        </p:nvSpPr>
        <p:spPr>
          <a:xfrm>
            <a:off x="628650" y="365126"/>
            <a:ext cx="69056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4" name="Text Placeholder 3"/>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Date Placeholder 4"/>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3CD403-54AC-49B0-BCE8-20FF98AC2FFD}" type="datetimeFigureOut">
              <a:rPr lang="en-AU" smtClean="0"/>
              <a:t>18/10/2021</a:t>
            </a:fld>
            <a:endParaRPr lang="en-A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E3E055E-1006-4691-A728-C6D4B59F1965}" type="slidenum">
              <a:rPr lang="en-AU" smtClean="0"/>
              <a:t>‹#›</a:t>
            </a:fld>
            <a:endParaRPr lang="en-AU"/>
          </a:p>
        </p:txBody>
      </p:sp>
    </p:spTree>
    <p:extLst>
      <p:ext uri="{BB962C8B-B14F-4D97-AF65-F5344CB8AC3E}">
        <p14:creationId xmlns:p14="http://schemas.microsoft.com/office/powerpoint/2010/main" val="3634191078"/>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86" r:id="rId3"/>
    <p:sldLayoutId id="2147483680" r:id="rId4"/>
    <p:sldLayoutId id="2147483681" r:id="rId5"/>
    <p:sldLayoutId id="2147483690" r:id="rId6"/>
    <p:sldLayoutId id="2147483730" r:id="rId7"/>
  </p:sldLayoutIdLst>
  <p:txStyles>
    <p:titleStyle>
      <a:lvl1pPr algn="l" defTabSz="685800" rtl="0" eaLnBrk="1" latinLnBrk="0" hangingPunct="1">
        <a:lnSpc>
          <a:spcPct val="90000"/>
        </a:lnSpc>
        <a:spcBef>
          <a:spcPct val="0"/>
        </a:spcBef>
        <a:buNone/>
        <a:defRPr sz="3300" b="1"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0960" y="-80683"/>
            <a:ext cx="9248503" cy="6938683"/>
          </a:xfrm>
          <a:prstGeom prst="rect">
            <a:avLst/>
          </a:prstGeom>
        </p:spPr>
      </p:pic>
    </p:spTree>
    <p:extLst>
      <p:ext uri="{BB962C8B-B14F-4D97-AF65-F5344CB8AC3E}">
        <p14:creationId xmlns:p14="http://schemas.microsoft.com/office/powerpoint/2010/main" val="3336646731"/>
      </p:ext>
    </p:extLst>
  </p:cSld>
  <p:clrMap bg1="lt1" tx1="dk1" bg2="lt2" tx2="dk2" accent1="accent1" accent2="accent2" accent3="accent3" accent4="accent4" accent5="accent5" accent6="accent6" hlink="hlink" folHlink="folHlink"/>
  <p:sldLayoutIdLst>
    <p:sldLayoutId id="2147483684" r:id="rId1"/>
    <p:sldLayoutId id="2147483688" r:id="rId2"/>
    <p:sldLayoutId id="2147483689"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t="-1"/>
          <a:stretch/>
        </p:blipFill>
        <p:spPr>
          <a:xfrm>
            <a:off x="-60960" y="0"/>
            <a:ext cx="9204960" cy="6891251"/>
          </a:xfrm>
          <a:prstGeom prst="rect">
            <a:avLst/>
          </a:prstGeom>
        </p:spPr>
      </p:pic>
      <p:sp>
        <p:nvSpPr>
          <p:cNvPr id="2" name="Title Placeholder 1"/>
          <p:cNvSpPr>
            <a:spLocks noGrp="1"/>
          </p:cNvSpPr>
          <p:nvPr>
            <p:ph type="title"/>
          </p:nvPr>
        </p:nvSpPr>
        <p:spPr>
          <a:xfrm>
            <a:off x="628650" y="365126"/>
            <a:ext cx="69437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5" name="Text Placeholder 4"/>
          <p:cNvSpPr>
            <a:spLocks noGrp="1"/>
          </p:cNvSpPr>
          <p:nvPr>
            <p:ph type="body" idx="1"/>
          </p:nvPr>
        </p:nvSpPr>
        <p:spPr>
          <a:xfrm>
            <a:off x="628650" y="1825625"/>
            <a:ext cx="6943725"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5353050" y="6389775"/>
            <a:ext cx="20574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3523DE92-A298-4BA1-8A12-1C95D33288B5}" type="slidenum">
              <a:rPr lang="en-AU" smtClean="0"/>
              <a:pPr/>
              <a:t>‹#›</a:t>
            </a:fld>
            <a:endParaRPr lang="en-AU" dirty="0"/>
          </a:p>
        </p:txBody>
      </p:sp>
      <p:sp>
        <p:nvSpPr>
          <p:cNvPr id="8" name="Date Placeholder 7"/>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0812649-D2F1-495C-A6D7-F9BEBEA50CD3}" type="datetimeFigureOut">
              <a:rPr lang="en-AU" smtClean="0"/>
              <a:t>18/10/2021</a:t>
            </a:fld>
            <a:endParaRPr lang="en-AU"/>
          </a:p>
        </p:txBody>
      </p:sp>
    </p:spTree>
    <p:extLst>
      <p:ext uri="{BB962C8B-B14F-4D97-AF65-F5344CB8AC3E}">
        <p14:creationId xmlns:p14="http://schemas.microsoft.com/office/powerpoint/2010/main" val="2996132542"/>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685800" rtl="0" eaLnBrk="1" latinLnBrk="0" hangingPunct="1">
        <a:lnSpc>
          <a:spcPct val="90000"/>
        </a:lnSpc>
        <a:spcBef>
          <a:spcPct val="0"/>
        </a:spcBef>
        <a:buNone/>
        <a:defRPr sz="3300" b="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7086" y="-13357"/>
            <a:ext cx="9239795" cy="6938683"/>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CD403-54AC-49B0-BCE8-20FF98AC2FFD}" type="datetimeFigureOut">
              <a:rPr lang="en-AU" smtClean="0"/>
              <a:t>18/10/2021</a:t>
            </a:fld>
            <a:endParaRPr lang="en-A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E055E-1006-4691-A728-C6D4B59F1965}" type="slidenum">
              <a:rPr lang="en-AU" smtClean="0"/>
              <a:t>‹#›</a:t>
            </a:fld>
            <a:endParaRPr lang="en-AU"/>
          </a:p>
        </p:txBody>
      </p:sp>
    </p:spTree>
    <p:extLst>
      <p:ext uri="{BB962C8B-B14F-4D97-AF65-F5344CB8AC3E}">
        <p14:creationId xmlns:p14="http://schemas.microsoft.com/office/powerpoint/2010/main" val="24395924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3561C505-66E0-4B2C-A263-C30CB4C73B94}" type="datetimeFigureOut">
              <a:rPr lang="en-AU" smtClean="0"/>
              <a:pPr/>
              <a:t>18/10/2021</a:t>
            </a:fld>
            <a:endParaRPr lang="en-AU"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AU"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05D102BD-CA11-4784-9F5C-0405CA038AAD}" type="slidenum">
              <a:rPr lang="en-AU" smtClean="0"/>
              <a:pPr/>
              <a:t>‹#›</a:t>
            </a:fld>
            <a:endParaRPr lang="en-AU" dirty="0"/>
          </a:p>
        </p:txBody>
      </p:sp>
      <p:sp>
        <p:nvSpPr>
          <p:cNvPr id="7" name="Rectangle 6"/>
          <p:cNvSpPr/>
          <p:nvPr userDrawn="1"/>
        </p:nvSpPr>
        <p:spPr>
          <a:xfrm>
            <a:off x="3365" y="-7104"/>
            <a:ext cx="9282793" cy="1415405"/>
          </a:xfrm>
          <a:prstGeom prst="rect">
            <a:avLst/>
          </a:prstGeom>
          <a:solidFill>
            <a:srgbClr val="1222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0" i="0" dirty="0">
              <a:latin typeface="Arial" panose="020B0604020202020204" pitchFamily="34" charset="0"/>
            </a:endParaRPr>
          </a:p>
        </p:txBody>
      </p:sp>
      <p:pic>
        <p:nvPicPr>
          <p:cNvPr id="8" name="Picture 7"/>
          <p:cNvPicPr>
            <a:picLocks noChangeAspect="1"/>
          </p:cNvPicPr>
          <p:nvPr userDrawn="1"/>
        </p:nvPicPr>
        <p:blipFill rotWithShape="1">
          <a:blip r:embed="rId13" cstate="email">
            <a:extLst>
              <a:ext uri="{BEBA8EAE-BF5A-486C-A8C5-ECC9F3942E4B}">
                <a14:imgProps xmlns:a14="http://schemas.microsoft.com/office/drawing/2010/main">
                  <a14:imgLayer r:embed="rId14">
                    <a14:imgEffect>
                      <a14:backgroundRemoval t="8939" b="89385" l="9955" r="100000">
                        <a14:foregroundMark x1="90155" y1="32174" x2="90069" y2="56522"/>
                      </a14:backgroundRemoval>
                    </a14:imgEffect>
                  </a14:imgLayer>
                </a14:imgProps>
              </a:ext>
              <a:ext uri="{28A0092B-C50C-407E-A947-70E740481C1C}">
                <a14:useLocalDpi xmlns:a14="http://schemas.microsoft.com/office/drawing/2010/main"/>
              </a:ext>
            </a:extLst>
          </a:blip>
          <a:srcRect/>
          <a:stretch/>
        </p:blipFill>
        <p:spPr>
          <a:xfrm>
            <a:off x="-1876778" y="-62258"/>
            <a:ext cx="11002076" cy="1102171"/>
          </a:xfrm>
          <a:prstGeom prst="rect">
            <a:avLst/>
          </a:prstGeom>
        </p:spPr>
      </p:pic>
      <p:sp>
        <p:nvSpPr>
          <p:cNvPr id="2" name="Title Placeholder 1"/>
          <p:cNvSpPr>
            <a:spLocks noGrp="1"/>
          </p:cNvSpPr>
          <p:nvPr>
            <p:ph type="title"/>
          </p:nvPr>
        </p:nvSpPr>
        <p:spPr>
          <a:xfrm>
            <a:off x="104217" y="82739"/>
            <a:ext cx="78867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Tree>
    <p:extLst>
      <p:ext uri="{BB962C8B-B14F-4D97-AF65-F5344CB8AC3E}">
        <p14:creationId xmlns:p14="http://schemas.microsoft.com/office/powerpoint/2010/main" val="204138976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10" cstate="email">
            <a:extLst>
              <a:ext uri="{28A0092B-C50C-407E-A947-70E740481C1C}">
                <a14:useLocalDpi xmlns:a14="http://schemas.microsoft.com/office/drawing/2010/main"/>
              </a:ext>
            </a:extLst>
          </a:blip>
          <a:srcRect/>
          <a:stretch/>
        </p:blipFill>
        <p:spPr>
          <a:xfrm>
            <a:off x="-1" y="1"/>
            <a:ext cx="9144001" cy="1102171"/>
          </a:xfrm>
          <a:prstGeom prst="rect">
            <a:avLst/>
          </a:prstGeom>
        </p:spPr>
      </p:pic>
      <p:sp>
        <p:nvSpPr>
          <p:cNvPr id="2" name="Title Placeholder 1"/>
          <p:cNvSpPr>
            <a:spLocks noGrp="1"/>
          </p:cNvSpPr>
          <p:nvPr>
            <p:ph type="title"/>
          </p:nvPr>
        </p:nvSpPr>
        <p:spPr>
          <a:xfrm>
            <a:off x="628650" y="365126"/>
            <a:ext cx="69056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4" name="Text Placeholder 3"/>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Date Placeholder 4"/>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fld id="{543CD403-54AC-49B0-BCE8-20FF98AC2FFD}" type="datetimeFigureOut">
              <a:rPr lang="en-AU" smtClean="0"/>
              <a:pPr/>
              <a:t>18/10/2021</a:t>
            </a:fld>
            <a:endParaRPr lang="en-AU"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7E3E055E-1006-4691-A728-C6D4B59F1965}" type="slidenum">
              <a:rPr lang="en-AU" smtClean="0"/>
              <a:pPr/>
              <a:t>‹#›</a:t>
            </a:fld>
            <a:endParaRPr lang="en-AU" dirty="0"/>
          </a:p>
        </p:txBody>
      </p:sp>
    </p:spTree>
    <p:extLst>
      <p:ext uri="{BB962C8B-B14F-4D97-AF65-F5344CB8AC3E}">
        <p14:creationId xmlns:p14="http://schemas.microsoft.com/office/powerpoint/2010/main" val="317743194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icms.padlet.org/nassima_kennedy1/mgshfgn2k87b7w0m" TargetMode="Externa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hyperlink" Target="https://icms.padlet.org/nassima_kennedy1/7zx10bxemsm3ychq"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Layout" Target="../slideLayouts/slideLayout24.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16.tiff"/><Relationship Id="rId13" Type="http://schemas.openxmlformats.org/officeDocument/2006/relationships/image" Target="../media/image21.tiff"/><Relationship Id="rId3" Type="http://schemas.openxmlformats.org/officeDocument/2006/relationships/diagramLayout" Target="../diagrams/layout1.xml"/><Relationship Id="rId7" Type="http://schemas.openxmlformats.org/officeDocument/2006/relationships/image" Target="../media/image15.tiff"/><Relationship Id="rId12" Type="http://schemas.openxmlformats.org/officeDocument/2006/relationships/image" Target="../media/image20.tiff"/><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openxmlformats.org/officeDocument/2006/relationships/image" Target="../media/image19.tiff"/><Relationship Id="rId5" Type="http://schemas.openxmlformats.org/officeDocument/2006/relationships/diagramColors" Target="../diagrams/colors1.xml"/><Relationship Id="rId10" Type="http://schemas.openxmlformats.org/officeDocument/2006/relationships/image" Target="../media/image18.tiff"/><Relationship Id="rId4" Type="http://schemas.openxmlformats.org/officeDocument/2006/relationships/diagramQuickStyle" Target="../diagrams/quickStyle1.xml"/><Relationship Id="rId9" Type="http://schemas.openxmlformats.org/officeDocument/2006/relationships/image" Target="../media/image17.tiff"/><Relationship Id="rId14" Type="http://schemas.openxmlformats.org/officeDocument/2006/relationships/image" Target="../media/image22.tiff"/></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0.tiff"/><Relationship Id="rId1" Type="http://schemas.openxmlformats.org/officeDocument/2006/relationships/slideLayout" Target="../slideLayouts/slideLayout1.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4.tiff"/><Relationship Id="rId1" Type="http://schemas.openxmlformats.org/officeDocument/2006/relationships/slideLayout" Target="../slideLayouts/slideLayout1.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5.tiff"/><Relationship Id="rId1" Type="http://schemas.openxmlformats.org/officeDocument/2006/relationships/slideLayout" Target="../slideLayouts/slideLayout1.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9.tiff"/><Relationship Id="rId4" Type="http://schemas.openxmlformats.org/officeDocument/2006/relationships/image" Target="../media/image48.tiff"/></Relationships>
</file>

<file path=ppt/slides/_rels/slide1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1.tiff"/><Relationship Id="rId5" Type="http://schemas.microsoft.com/office/2007/relationships/hdphoto" Target="../media/hdphoto2.wdp"/><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2.jpeg"/><Relationship Id="rId1" Type="http://schemas.openxmlformats.org/officeDocument/2006/relationships/slideLayout" Target="../slideLayouts/slideLayout1.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3.tiff"/><Relationship Id="rId1" Type="http://schemas.openxmlformats.org/officeDocument/2006/relationships/slideLayout" Target="../slideLayouts/slideLayout1.xm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4.jpeg"/><Relationship Id="rId1" Type="http://schemas.openxmlformats.org/officeDocument/2006/relationships/slideLayout" Target="../slideLayouts/slideLayout1.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57.jpe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8.jpeg"/><Relationship Id="rId1" Type="http://schemas.openxmlformats.org/officeDocument/2006/relationships/slideLayout" Target="../slideLayouts/slideLayout1.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59.tiff"/><Relationship Id="rId7" Type="http://schemas.openxmlformats.org/officeDocument/2006/relationships/image" Target="../media/image51.tif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60.jpeg"/></Relationships>
</file>

<file path=ppt/slides/_rels/slide24.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image" Target="../media/image61.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image" Target="../media/image63.tiff"/><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66.tiff"/><Relationship Id="rId2" Type="http://schemas.openxmlformats.org/officeDocument/2006/relationships/image" Target="../media/image65.tiff"/><Relationship Id="rId1" Type="http://schemas.openxmlformats.org/officeDocument/2006/relationships/slideLayout" Target="../slideLayouts/slideLayout1.xml"/><Relationship Id="rId4" Type="http://schemas.openxmlformats.org/officeDocument/2006/relationships/image" Target="../media/image67.tiff"/></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8.tiff"/><Relationship Id="rId1" Type="http://schemas.openxmlformats.org/officeDocument/2006/relationships/slideLayout" Target="../slideLayouts/slideLayout1.xml"/><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8" Type="http://schemas.openxmlformats.org/officeDocument/2006/relationships/image" Target="../media/image75.tiff"/><Relationship Id="rId3" Type="http://schemas.openxmlformats.org/officeDocument/2006/relationships/image" Target="../media/image70.tiff"/><Relationship Id="rId7" Type="http://schemas.openxmlformats.org/officeDocument/2006/relationships/image" Target="../media/image74.tiff"/><Relationship Id="rId12" Type="http://schemas.openxmlformats.org/officeDocument/2006/relationships/image" Target="../media/image79.jpeg"/><Relationship Id="rId2" Type="http://schemas.openxmlformats.org/officeDocument/2006/relationships/image" Target="../media/image69.tiff"/><Relationship Id="rId1" Type="http://schemas.openxmlformats.org/officeDocument/2006/relationships/slideLayout" Target="../slideLayouts/slideLayout1.xml"/><Relationship Id="rId6" Type="http://schemas.openxmlformats.org/officeDocument/2006/relationships/image" Target="../media/image73.tiff"/><Relationship Id="rId11" Type="http://schemas.openxmlformats.org/officeDocument/2006/relationships/image" Target="../media/image78.tiff"/><Relationship Id="rId5" Type="http://schemas.openxmlformats.org/officeDocument/2006/relationships/image" Target="../media/image72.tiff"/><Relationship Id="rId10" Type="http://schemas.openxmlformats.org/officeDocument/2006/relationships/image" Target="../media/image77.tiff"/><Relationship Id="rId4" Type="http://schemas.openxmlformats.org/officeDocument/2006/relationships/image" Target="../media/image71.tiff"/><Relationship Id="rId9" Type="http://schemas.openxmlformats.org/officeDocument/2006/relationships/image" Target="../media/image76.tiff"/></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0.jpeg"/><Relationship Id="rId1" Type="http://schemas.openxmlformats.org/officeDocument/2006/relationships/slideLayout" Target="../slideLayouts/slideLayout1.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82.tiff"/><Relationship Id="rId7" Type="http://schemas.openxmlformats.org/officeDocument/2006/relationships/image" Target="../media/image86.tiff"/><Relationship Id="rId2" Type="http://schemas.openxmlformats.org/officeDocument/2006/relationships/image" Target="../media/image81.tiff"/><Relationship Id="rId1" Type="http://schemas.openxmlformats.org/officeDocument/2006/relationships/slideLayout" Target="../slideLayouts/slideLayout1.xml"/><Relationship Id="rId6" Type="http://schemas.openxmlformats.org/officeDocument/2006/relationships/image" Target="../media/image85.tiff"/><Relationship Id="rId5" Type="http://schemas.openxmlformats.org/officeDocument/2006/relationships/image" Target="../media/image84.tiff"/><Relationship Id="rId4" Type="http://schemas.openxmlformats.org/officeDocument/2006/relationships/image" Target="../media/image83.tiff"/></Relationships>
</file>

<file path=ppt/slides/_rels/slide31.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image" Target="../media/image87.tiff"/><Relationship Id="rId1" Type="http://schemas.openxmlformats.org/officeDocument/2006/relationships/slideLayout" Target="../slideLayouts/slideLayout1.xml"/><Relationship Id="rId5" Type="http://schemas.openxmlformats.org/officeDocument/2006/relationships/image" Target="../media/image90.tiff"/><Relationship Id="rId4" Type="http://schemas.openxmlformats.org/officeDocument/2006/relationships/image" Target="../media/image89.tiff"/></Relationships>
</file>

<file path=ppt/slides/_rels/slide3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92.tiff"/></Relationships>
</file>

<file path=ppt/slides/_rels/slide3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97.jpeg"/></Relationships>
</file>

<file path=ppt/slides/_rels/slide3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9.jpeg"/><Relationship Id="rId1" Type="http://schemas.openxmlformats.org/officeDocument/2006/relationships/slideLayout" Target="../slideLayouts/slideLayout1.xml"/><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8" Type="http://schemas.openxmlformats.org/officeDocument/2006/relationships/hyperlink" Target="https://www.webstaurantstore.com/article/11/restaurant-kitchen-layouts.html" TargetMode="External"/><Relationship Id="rId3" Type="http://schemas.openxmlformats.org/officeDocument/2006/relationships/hyperlink" Target="https://www.foodstandards.gov.au/publications/documents/3_2_3.pdf" TargetMode="External"/><Relationship Id="rId7" Type="http://schemas.openxmlformats.org/officeDocument/2006/relationships/hyperlink" Target="https://www.sydneywater.com.au/web/groups/publicwebcontent/documents/document/zgrf/mdq1/~edisp/dd_045460.pdf" TargetMode="External"/><Relationship Id="rId2" Type="http://schemas.openxmlformats.org/officeDocument/2006/relationships/notesSlide" Target="../notesSlides/notesSlide10.xml"/><Relationship Id="rId1" Type="http://schemas.openxmlformats.org/officeDocument/2006/relationships/slideLayout" Target="../slideLayouts/slideLayout29.xml"/><Relationship Id="rId6" Type="http://schemas.openxmlformats.org/officeDocument/2006/relationships/hyperlink" Target="https://www.bighospitality.co.uk/Article/2014/01/29/Kitchen-Equipment-2014-guide-for-UK-restaurants-chefs" TargetMode="External"/><Relationship Id="rId5" Type="http://schemas.openxmlformats.org/officeDocument/2006/relationships/hyperlink" Target="https://www.bighospitality.co.uk/Article/2014/01/28/Choosing-equipment-for-a-small-commercial-kitchen" TargetMode="External"/><Relationship Id="rId10" Type="http://schemas.openxmlformats.org/officeDocument/2006/relationships/image" Target="../media/image100.jpeg"/><Relationship Id="rId4" Type="http://schemas.openxmlformats.org/officeDocument/2006/relationships/hyperlink" Target="https://www.nisbets.com.au/designing-commercial-kitchen" TargetMode="External"/><Relationship Id="rId9" Type="http://schemas.openxmlformats.org/officeDocument/2006/relationships/hyperlink" Target="https://www.nisbets.com.au/thegoldentriangl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9FFB67-3BEF-48AE-9302-08DE77498AE2}"/>
              </a:ext>
            </a:extLst>
          </p:cNvPr>
          <p:cNvSpPr txBox="1"/>
          <p:nvPr/>
        </p:nvSpPr>
        <p:spPr>
          <a:xfrm>
            <a:off x="457200" y="1500717"/>
            <a:ext cx="8597348" cy="1077218"/>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HOS303A: International Restaurant Concepts </a:t>
            </a:r>
          </a:p>
          <a:p>
            <a:endParaRPr lang="en-AU" sz="32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29B7479-DFD8-4BA0-98EF-EFC3A05541D6}"/>
              </a:ext>
            </a:extLst>
          </p:cNvPr>
          <p:cNvSpPr txBox="1"/>
          <p:nvPr/>
        </p:nvSpPr>
        <p:spPr>
          <a:xfrm>
            <a:off x="3085508" y="5126450"/>
            <a:ext cx="2709644"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Topic 7  </a:t>
            </a:r>
            <a:endParaRPr lang="en-AU"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5DC5853-F82E-5A42-9B76-2C924E0A9B0D}"/>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3528137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cooking pizza&#10;&#10;Description automatically generated">
            <a:extLst>
              <a:ext uri="{FF2B5EF4-FFF2-40B4-BE49-F238E27FC236}">
                <a16:creationId xmlns:a16="http://schemas.microsoft.com/office/drawing/2014/main" id="{4F91F6A4-C548-5B4C-8383-A63F135DF64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 b="-1"/>
          <a:stretch/>
        </p:blipFill>
        <p:spPr>
          <a:xfrm>
            <a:off x="20" y="10"/>
            <a:ext cx="9143980" cy="6857990"/>
          </a:xfrm>
          <a:prstGeom prst="rect">
            <a:avLst/>
          </a:prstGeom>
        </p:spPr>
      </p:pic>
      <p:sp>
        <p:nvSpPr>
          <p:cNvPr id="2" name="Title 1">
            <a:extLst>
              <a:ext uri="{FF2B5EF4-FFF2-40B4-BE49-F238E27FC236}">
                <a16:creationId xmlns:a16="http://schemas.microsoft.com/office/drawing/2014/main" id="{CE272D77-B548-5748-87FB-A8682D20FB97}"/>
              </a:ext>
            </a:extLst>
          </p:cNvPr>
          <p:cNvSpPr>
            <a:spLocks noGrp="1"/>
          </p:cNvSpPr>
          <p:nvPr>
            <p:ph type="title"/>
          </p:nvPr>
        </p:nvSpPr>
        <p:spPr>
          <a:xfrm>
            <a:off x="1481689" y="5466543"/>
            <a:ext cx="6626099" cy="754822"/>
          </a:xfrm>
          <a:solidFill>
            <a:srgbClr val="404040">
              <a:alpha val="84706"/>
            </a:srgbClr>
          </a:solidFill>
          <a:ln w="38100" cap="sq">
            <a:solidFill>
              <a:srgbClr val="FFFFFF"/>
            </a:solidFill>
            <a:miter lim="800000"/>
          </a:ln>
        </p:spPr>
        <p:txBody>
          <a:bodyPr vert="horz" wrap="square" lIns="91440" tIns="45720" rIns="91440" bIns="45720" rtlCol="0" anchor="ctr">
            <a:normAutofit fontScale="90000"/>
          </a:bodyPr>
          <a:lstStyle/>
          <a:p>
            <a:pPr algn="ctr" defTabSz="914400"/>
            <a:r>
              <a:rPr lang="en-US" sz="2300" kern="1200" dirty="0">
                <a:solidFill>
                  <a:srgbClr val="FFFFFF"/>
                </a:solidFill>
                <a:latin typeface="+mj-lt"/>
                <a:ea typeface="+mj-ea"/>
                <a:cs typeface="+mj-cs"/>
              </a:rPr>
              <a:t>International Restaurant Concepts</a:t>
            </a:r>
            <a:br>
              <a:rPr lang="en-US" sz="2300" kern="1200" dirty="0">
                <a:solidFill>
                  <a:srgbClr val="FFFFFF"/>
                </a:solidFill>
                <a:latin typeface="+mj-lt"/>
                <a:ea typeface="+mj-ea"/>
                <a:cs typeface="+mj-cs"/>
              </a:rPr>
            </a:br>
            <a:r>
              <a:rPr lang="en-US" sz="3000" kern="1200" dirty="0">
                <a:solidFill>
                  <a:srgbClr val="FFFFFF"/>
                </a:solidFill>
                <a:latin typeface="+mj-lt"/>
                <a:ea typeface="+mj-ea"/>
                <a:cs typeface="+mj-cs"/>
              </a:rPr>
              <a:t>Kitchen Layout and Equipment</a:t>
            </a:r>
          </a:p>
        </p:txBody>
      </p:sp>
      <p:pic>
        <p:nvPicPr>
          <p:cNvPr id="10" name="Picture 9">
            <a:extLst>
              <a:ext uri="{FF2B5EF4-FFF2-40B4-BE49-F238E27FC236}">
                <a16:creationId xmlns:a16="http://schemas.microsoft.com/office/drawing/2014/main" id="{97DD879E-7C4E-3749-A61D-77AD832EF0D1}"/>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479093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256022-82B0-E341-9300-26FFD945EB94}"/>
              </a:ext>
            </a:extLst>
          </p:cNvPr>
          <p:cNvSpPr>
            <a:spLocks noGrp="1"/>
          </p:cNvSpPr>
          <p:nvPr>
            <p:ph type="title"/>
          </p:nvPr>
        </p:nvSpPr>
        <p:spPr>
          <a:xfrm>
            <a:off x="480060" y="325369"/>
            <a:ext cx="3502573" cy="1956841"/>
          </a:xfrm>
        </p:spPr>
        <p:txBody>
          <a:bodyPr vert="horz" lIns="91440" tIns="45720" rIns="91440" bIns="45720" rtlCol="0" anchor="b">
            <a:normAutofit/>
          </a:bodyPr>
          <a:lstStyle/>
          <a:p>
            <a:pPr defTabSz="914400"/>
            <a:r>
              <a:rPr lang="en-US" sz="4000" dirty="0">
                <a:solidFill>
                  <a:schemeClr val="tx2"/>
                </a:solidFill>
                <a:latin typeface="+mj-lt"/>
                <a:cs typeface="+mj-cs"/>
              </a:rPr>
              <a:t>Assessment Housekeeping</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D55F3A9-715C-A247-AE31-F005793B668F}"/>
              </a:ext>
            </a:extLst>
          </p:cNvPr>
          <p:cNvSpPr>
            <a:spLocks noGrp="1"/>
          </p:cNvSpPr>
          <p:nvPr>
            <p:ph type="body" sz="quarter" idx="10"/>
          </p:nvPr>
        </p:nvSpPr>
        <p:spPr>
          <a:xfrm>
            <a:off x="186117" y="2840530"/>
            <a:ext cx="3796516" cy="3320668"/>
          </a:xfrm>
        </p:spPr>
        <p:txBody>
          <a:bodyPr vert="horz" lIns="91440" tIns="45720" rIns="91440" bIns="45720" rtlCol="0">
            <a:normAutofit/>
          </a:bodyPr>
          <a:lstStyle/>
          <a:p>
            <a:pPr indent="-228600" defTabSz="914400"/>
            <a:r>
              <a:rPr lang="en-US" sz="1600" dirty="0">
                <a:latin typeface="+mn-lt"/>
                <a:cs typeface="+mn-cs"/>
              </a:rPr>
              <a:t>First assessment grade and feedback early next week.</a:t>
            </a:r>
          </a:p>
          <a:p>
            <a:pPr indent="-228600" defTabSz="914400"/>
            <a:r>
              <a:rPr lang="en-US" sz="1600" dirty="0">
                <a:latin typeface="+mn-lt"/>
                <a:cs typeface="+mn-cs"/>
              </a:rPr>
              <a:t>Second assessment: Read your case study</a:t>
            </a:r>
          </a:p>
          <a:p>
            <a:pPr indent="-228600" defTabSz="914400"/>
            <a:r>
              <a:rPr lang="en-US" sz="1600" dirty="0">
                <a:latin typeface="+mn-lt"/>
                <a:cs typeface="+mn-cs"/>
              </a:rPr>
              <a:t>Supplementary short videos of discussion with Mourad Mazouz</a:t>
            </a:r>
          </a:p>
          <a:p>
            <a:pPr indent="-228600" defTabSz="914400"/>
            <a:r>
              <a:rPr lang="en-US" sz="1600" dirty="0">
                <a:latin typeface="+mn-lt"/>
                <a:cs typeface="+mn-cs"/>
              </a:rPr>
              <a:t>Use FAQ forum for questions. I will post some popular questions there.</a:t>
            </a:r>
          </a:p>
          <a:p>
            <a:pPr indent="-228600" defTabSz="914400"/>
            <a:r>
              <a:rPr lang="en-US" sz="1600" dirty="0">
                <a:latin typeface="+mn-lt"/>
                <a:cs typeface="+mn-cs"/>
              </a:rPr>
              <a:t>Confirm your working groups for Groups Assessment 3</a:t>
            </a:r>
          </a:p>
          <a:p>
            <a:pPr indent="-228600" defTabSz="914400"/>
            <a:r>
              <a:rPr lang="en-US" sz="1600" dirty="0">
                <a:latin typeface="+mn-lt"/>
                <a:cs typeface="+mn-cs"/>
                <a:hlinkClick r:id="rId2"/>
              </a:rPr>
              <a:t>https://icms.padlet.org/nassima_kennedy1/mgshfgn2k87b7w0m</a:t>
            </a:r>
            <a:endParaRPr lang="en-US" sz="1600" dirty="0">
              <a:latin typeface="+mn-lt"/>
              <a:cs typeface="+mn-cs"/>
            </a:endParaRPr>
          </a:p>
          <a:p>
            <a:pPr indent="-228600" defTabSz="914400"/>
            <a:endParaRPr lang="en-US" sz="1600" dirty="0">
              <a:latin typeface="+mn-lt"/>
              <a:cs typeface="+mn-cs"/>
            </a:endParaRPr>
          </a:p>
          <a:p>
            <a:pPr indent="-228600" defTabSz="914400"/>
            <a:endParaRPr lang="en-US" sz="1600" dirty="0">
              <a:latin typeface="+mn-lt"/>
              <a:cs typeface="+mn-cs"/>
            </a:endParaRPr>
          </a:p>
        </p:txBody>
      </p:sp>
      <p:pic>
        <p:nvPicPr>
          <p:cNvPr id="5" name="Picture 4" descr="A picture containing floor, indoor&#10;&#10;Description automatically generated">
            <a:extLst>
              <a:ext uri="{FF2B5EF4-FFF2-40B4-BE49-F238E27FC236}">
                <a16:creationId xmlns:a16="http://schemas.microsoft.com/office/drawing/2014/main" id="{3734531C-CBF9-684C-A0F5-A10C62A754AD}"/>
              </a:ext>
            </a:extLst>
          </p:cNvPr>
          <p:cNvPicPr>
            <a:picLocks noChangeAspect="1"/>
          </p:cNvPicPr>
          <p:nvPr/>
        </p:nvPicPr>
        <p:blipFill rotWithShape="1">
          <a:blip r:embed="rId3"/>
          <a:srcRect l="22241" r="23783" b="-2"/>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8" name="Picture 7">
            <a:extLst>
              <a:ext uri="{FF2B5EF4-FFF2-40B4-BE49-F238E27FC236}">
                <a16:creationId xmlns:a16="http://schemas.microsoft.com/office/drawing/2014/main" id="{AE6747E4-131D-B346-8F64-88E0AE080765}"/>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317607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street lined with palm trees&#10;&#10;Description automatically generated with medium confidence">
            <a:extLst>
              <a:ext uri="{FF2B5EF4-FFF2-40B4-BE49-F238E27FC236}">
                <a16:creationId xmlns:a16="http://schemas.microsoft.com/office/drawing/2014/main" id="{CC2A99E3-D8F0-B347-8923-13D72EAAF912}"/>
              </a:ext>
            </a:extLst>
          </p:cNvPr>
          <p:cNvPicPr>
            <a:picLocks noChangeAspect="1"/>
          </p:cNvPicPr>
          <p:nvPr/>
        </p:nvPicPr>
        <p:blipFill rotWithShape="1">
          <a:blip r:embed="rId3"/>
          <a:srcRect t="24445" b="15555"/>
          <a:stretch/>
        </p:blipFill>
        <p:spPr>
          <a:xfrm>
            <a:off x="20" y="10"/>
            <a:ext cx="9143979" cy="6857990"/>
          </a:xfrm>
          <a:prstGeom prst="rect">
            <a:avLst/>
          </a:prstGeom>
        </p:spPr>
      </p:pic>
      <p:sp>
        <p:nvSpPr>
          <p:cNvPr id="17"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D863328E-5217-364E-AB29-726D080977E6}"/>
              </a:ext>
            </a:extLst>
          </p:cNvPr>
          <p:cNvSpPr>
            <a:spLocks noGrp="1"/>
          </p:cNvSpPr>
          <p:nvPr>
            <p:ph type="title"/>
          </p:nvPr>
        </p:nvSpPr>
        <p:spPr>
          <a:xfrm>
            <a:off x="532086" y="1913950"/>
            <a:ext cx="3153102" cy="1342754"/>
          </a:xfrm>
        </p:spPr>
        <p:txBody>
          <a:bodyPr vert="horz" lIns="91440" tIns="45720" rIns="91440" bIns="45720" rtlCol="0" anchor="ctr">
            <a:normAutofit/>
          </a:bodyPr>
          <a:lstStyle/>
          <a:p>
            <a:pPr algn="ctr" defTabSz="914400"/>
            <a:r>
              <a:rPr lang="en-US" sz="2900" dirty="0">
                <a:solidFill>
                  <a:schemeClr val="tx2"/>
                </a:solidFill>
                <a:latin typeface="+mj-lt"/>
                <a:cs typeface="+mj-cs"/>
              </a:rPr>
              <a:t>7.3 Activity</a:t>
            </a:r>
            <a:br>
              <a:rPr lang="en-US" sz="2900" dirty="0">
                <a:solidFill>
                  <a:schemeClr val="tx2"/>
                </a:solidFill>
                <a:latin typeface="+mj-lt"/>
                <a:cs typeface="+mj-cs"/>
              </a:rPr>
            </a:br>
            <a:r>
              <a:rPr lang="en-US" sz="2900" dirty="0">
                <a:solidFill>
                  <a:schemeClr val="tx2"/>
                </a:solidFill>
                <a:latin typeface="+mj-lt"/>
                <a:cs typeface="+mj-cs"/>
              </a:rPr>
              <a:t>Getting to know Beverly Hills….</a:t>
            </a:r>
          </a:p>
        </p:txBody>
      </p:sp>
      <p:cxnSp>
        <p:nvCxnSpPr>
          <p:cNvPr id="19" name="Straight Connector 18">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D4C858EF-7A67-3442-88B2-08E05AE2FC34}"/>
              </a:ext>
            </a:extLst>
          </p:cNvPr>
          <p:cNvSpPr>
            <a:spLocks noGrp="1"/>
          </p:cNvSpPr>
          <p:nvPr>
            <p:ph type="body" sz="quarter" idx="10"/>
          </p:nvPr>
        </p:nvSpPr>
        <p:spPr>
          <a:xfrm>
            <a:off x="394137" y="3417573"/>
            <a:ext cx="3444765" cy="2619839"/>
          </a:xfrm>
        </p:spPr>
        <p:txBody>
          <a:bodyPr vert="horz" lIns="91440" tIns="45720" rIns="91440" bIns="45720" rtlCol="0" anchor="ctr">
            <a:normAutofit/>
          </a:bodyPr>
          <a:lstStyle/>
          <a:p>
            <a:pPr marL="0" indent="-228600" defTabSz="914400"/>
            <a:r>
              <a:rPr lang="en-US" sz="1600">
                <a:latin typeface="+mn-lt"/>
                <a:cs typeface="+mn-cs"/>
              </a:rPr>
              <a:t>This is your opportunity to start researching the characteristics of the Beverly Hills city, Los Angeles area in preparation for your second assessment...</a:t>
            </a:r>
          </a:p>
          <a:p>
            <a:pPr marL="0" indent="-228600" defTabSz="914400"/>
            <a:endParaRPr lang="en-US" sz="1600">
              <a:latin typeface="+mn-lt"/>
              <a:cs typeface="+mn-cs"/>
              <a:hlinkClick r:id="rId4"/>
            </a:endParaRPr>
          </a:p>
          <a:p>
            <a:pPr indent="-228600" defTabSz="914400"/>
            <a:r>
              <a:rPr lang="en-US" sz="1600">
                <a:latin typeface="+mn-lt"/>
                <a:cs typeface="+mn-cs"/>
                <a:hlinkClick r:id="rId4"/>
              </a:rPr>
              <a:t>https://icms.padlet.org/nassima_kennedy1/7zx10bxemsm3ychq</a:t>
            </a:r>
            <a:endParaRPr lang="en-US" sz="1600">
              <a:latin typeface="+mn-lt"/>
              <a:cs typeface="+mn-cs"/>
            </a:endParaRPr>
          </a:p>
        </p:txBody>
      </p:sp>
      <p:sp>
        <p:nvSpPr>
          <p:cNvPr id="6" name="TextBox 5">
            <a:extLst>
              <a:ext uri="{FF2B5EF4-FFF2-40B4-BE49-F238E27FC236}">
                <a16:creationId xmlns:a16="http://schemas.microsoft.com/office/drawing/2014/main" id="{825EF9AA-8298-AB46-8D60-C595DB1643FA}"/>
              </a:ext>
            </a:extLst>
          </p:cNvPr>
          <p:cNvSpPr txBox="1"/>
          <p:nvPr/>
        </p:nvSpPr>
        <p:spPr>
          <a:xfrm>
            <a:off x="7119891" y="487384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a:ea typeface="+mn-ea"/>
              <a:cs typeface="+mn-cs"/>
            </a:endParaRPr>
          </a:p>
        </p:txBody>
      </p:sp>
      <p:pic>
        <p:nvPicPr>
          <p:cNvPr id="13" name="Picture 12">
            <a:extLst>
              <a:ext uri="{FF2B5EF4-FFF2-40B4-BE49-F238E27FC236}">
                <a16:creationId xmlns:a16="http://schemas.microsoft.com/office/drawing/2014/main" id="{0153F084-A6DB-AC41-AE72-B7A3EFD959A0}"/>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Tree>
    <p:extLst>
      <p:ext uri="{BB962C8B-B14F-4D97-AF65-F5344CB8AC3E}">
        <p14:creationId xmlns:p14="http://schemas.microsoft.com/office/powerpoint/2010/main" val="3052607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1BF27-3974-E948-BD54-FAA278785B99}"/>
              </a:ext>
            </a:extLst>
          </p:cNvPr>
          <p:cNvSpPr>
            <a:spLocks noGrp="1"/>
          </p:cNvSpPr>
          <p:nvPr>
            <p:ph type="title"/>
          </p:nvPr>
        </p:nvSpPr>
        <p:spPr>
          <a:xfrm>
            <a:off x="3724072" y="629268"/>
            <a:ext cx="4939868" cy="1286160"/>
          </a:xfrm>
        </p:spPr>
        <p:txBody>
          <a:bodyPr vert="horz" lIns="91440" tIns="45720" rIns="91440" bIns="45720" rtlCol="0" anchor="b">
            <a:normAutofit/>
          </a:bodyPr>
          <a:lstStyle/>
          <a:p>
            <a:pPr defTabSz="914400"/>
            <a:r>
              <a:rPr lang="en-US" sz="4400" dirty="0">
                <a:solidFill>
                  <a:schemeClr val="tx2"/>
                </a:solidFill>
                <a:latin typeface="+mj-lt"/>
                <a:cs typeface="+mj-cs"/>
              </a:rPr>
              <a:t>7.1 Activity Review </a:t>
            </a:r>
          </a:p>
        </p:txBody>
      </p:sp>
      <p:sp>
        <p:nvSpPr>
          <p:cNvPr id="3" name="Text Placeholder 2">
            <a:extLst>
              <a:ext uri="{FF2B5EF4-FFF2-40B4-BE49-F238E27FC236}">
                <a16:creationId xmlns:a16="http://schemas.microsoft.com/office/drawing/2014/main" id="{4A59DC08-51B2-2241-A960-A5368C50CBAE}"/>
              </a:ext>
            </a:extLst>
          </p:cNvPr>
          <p:cNvSpPr>
            <a:spLocks noGrp="1"/>
          </p:cNvSpPr>
          <p:nvPr>
            <p:ph type="body" sz="quarter" idx="10"/>
          </p:nvPr>
        </p:nvSpPr>
        <p:spPr>
          <a:xfrm>
            <a:off x="3724073" y="2438401"/>
            <a:ext cx="4939867" cy="1852246"/>
          </a:xfrm>
        </p:spPr>
        <p:txBody>
          <a:bodyPr vert="horz" lIns="91440" tIns="45720" rIns="91440" bIns="45720" rtlCol="0">
            <a:normAutofit/>
          </a:bodyPr>
          <a:lstStyle/>
          <a:p>
            <a:pPr marL="0" indent="0" defTabSz="914400">
              <a:buNone/>
            </a:pPr>
            <a:r>
              <a:rPr lang="en-US" sz="1800" dirty="0">
                <a:latin typeface="+mn-lt"/>
                <a:cs typeface="+mn-cs"/>
              </a:rPr>
              <a:t>This week, we will be looking at kitchen design and equipment. Think about your </a:t>
            </a:r>
            <a:r>
              <a:rPr lang="en-US" sz="1800" dirty="0" err="1">
                <a:latin typeface="+mn-lt"/>
                <a:cs typeface="+mn-cs"/>
              </a:rPr>
              <a:t>favourite</a:t>
            </a:r>
            <a:r>
              <a:rPr lang="en-US" sz="1800" dirty="0">
                <a:latin typeface="+mn-lt"/>
                <a:cs typeface="+mn-cs"/>
              </a:rPr>
              <a:t> food and share with the group how it's cooked. Fried, grilled, boiled, steamed etc.? Your responses will be compiled to create a word cloud we'll review at the start of class this week.</a:t>
            </a:r>
          </a:p>
        </p:txBody>
      </p:sp>
      <p:pic>
        <p:nvPicPr>
          <p:cNvPr id="7" name="Picture 6" descr="A person cooking in a kitchen preparing food&#10;&#10;Description automatically generated">
            <a:extLst>
              <a:ext uri="{FF2B5EF4-FFF2-40B4-BE49-F238E27FC236}">
                <a16:creationId xmlns:a16="http://schemas.microsoft.com/office/drawing/2014/main" id="{341E8A5C-4462-AD4A-A87F-A60DBBCB88B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3476673"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A0584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4804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erson sitting at a table in a kitchen&#10;&#10;Description automatically generated">
            <a:extLst>
              <a:ext uri="{FF2B5EF4-FFF2-40B4-BE49-F238E27FC236}">
                <a16:creationId xmlns:a16="http://schemas.microsoft.com/office/drawing/2014/main" id="{713A5C03-C39A-B044-BCA1-8B3F5CC9B87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14" name="Freeform: Shape 13">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0" y="1"/>
            <a:ext cx="4750946" cy="4946650"/>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6" name="Freeform: Shape 15">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05"/>
            <a:ext cx="4609192" cy="4789669"/>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2" name="Title 1">
            <a:extLst>
              <a:ext uri="{FF2B5EF4-FFF2-40B4-BE49-F238E27FC236}">
                <a16:creationId xmlns:a16="http://schemas.microsoft.com/office/drawing/2014/main" id="{E007D006-6BE1-C64B-A669-B4B7816BB3B8}"/>
              </a:ext>
            </a:extLst>
          </p:cNvPr>
          <p:cNvSpPr>
            <a:spLocks noGrp="1"/>
          </p:cNvSpPr>
          <p:nvPr>
            <p:ph type="title"/>
          </p:nvPr>
        </p:nvSpPr>
        <p:spPr>
          <a:xfrm>
            <a:off x="189292" y="130978"/>
            <a:ext cx="3441011" cy="883756"/>
          </a:xfrm>
        </p:spPr>
        <p:txBody>
          <a:bodyPr>
            <a:normAutofit/>
          </a:bodyPr>
          <a:lstStyle/>
          <a:p>
            <a:r>
              <a:rPr lang="en-AU" sz="2700" dirty="0">
                <a:solidFill>
                  <a:schemeClr val="tx2"/>
                </a:solidFill>
              </a:rPr>
              <a:t>Weekly Content</a:t>
            </a:r>
          </a:p>
        </p:txBody>
      </p:sp>
      <p:sp>
        <p:nvSpPr>
          <p:cNvPr id="3" name="Content Placeholder 2">
            <a:extLst>
              <a:ext uri="{FF2B5EF4-FFF2-40B4-BE49-F238E27FC236}">
                <a16:creationId xmlns:a16="http://schemas.microsoft.com/office/drawing/2014/main" id="{0B087DE7-90EE-C64D-8023-BABBFAC247A7}"/>
              </a:ext>
            </a:extLst>
          </p:cNvPr>
          <p:cNvSpPr>
            <a:spLocks noGrp="1"/>
          </p:cNvSpPr>
          <p:nvPr>
            <p:ph idx="1"/>
          </p:nvPr>
        </p:nvSpPr>
        <p:spPr>
          <a:xfrm>
            <a:off x="0" y="955808"/>
            <a:ext cx="4750946" cy="3319727"/>
          </a:xfrm>
        </p:spPr>
        <p:txBody>
          <a:bodyPr anchor="t">
            <a:normAutofit/>
          </a:bodyPr>
          <a:lstStyle/>
          <a:p>
            <a:pPr fontAlgn="base"/>
            <a:r>
              <a:rPr lang="en-AU" sz="2500" dirty="0"/>
              <a:t>Factors to consider when planning a kitchen’s layout  </a:t>
            </a:r>
          </a:p>
          <a:p>
            <a:pPr fontAlgn="base"/>
            <a:r>
              <a:rPr lang="en-AU" sz="2500" dirty="0"/>
              <a:t>Design for Safety and compliance</a:t>
            </a:r>
          </a:p>
          <a:p>
            <a:pPr fontAlgn="base"/>
            <a:r>
              <a:rPr lang="en-AU" sz="2500" dirty="0"/>
              <a:t>Cooking techniques and equipment  </a:t>
            </a:r>
          </a:p>
          <a:p>
            <a:pPr fontAlgn="base"/>
            <a:r>
              <a:rPr lang="en-AU" sz="2500" dirty="0"/>
              <a:t>Closed vs. Open Kitchens</a:t>
            </a:r>
          </a:p>
        </p:txBody>
      </p:sp>
      <p:pic>
        <p:nvPicPr>
          <p:cNvPr id="12" name="Picture 11">
            <a:extLst>
              <a:ext uri="{FF2B5EF4-FFF2-40B4-BE49-F238E27FC236}">
                <a16:creationId xmlns:a16="http://schemas.microsoft.com/office/drawing/2014/main" id="{85A5BB7A-E70B-D241-9A75-155C4F375793}"/>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1419243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D22A2A40-D258-194D-B670-B59D35F0A87E}"/>
              </a:ext>
            </a:extLst>
          </p:cNvPr>
          <p:cNvGraphicFramePr/>
          <p:nvPr>
            <p:extLst>
              <p:ext uri="{D42A27DB-BD31-4B8C-83A1-F6EECF244321}">
                <p14:modId xmlns:p14="http://schemas.microsoft.com/office/powerpoint/2010/main" val="3244292914"/>
              </p:ext>
            </p:extLst>
          </p:nvPr>
        </p:nvGraphicFramePr>
        <p:xfrm>
          <a:off x="457199" y="738131"/>
          <a:ext cx="8229601" cy="55635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77BE67AC-CC18-8E4A-A144-981DC32D7F2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63659" y="6045061"/>
            <a:ext cx="396264" cy="396264"/>
          </a:xfrm>
          <a:prstGeom prst="rect">
            <a:avLst/>
          </a:prstGeom>
        </p:spPr>
      </p:pic>
      <p:pic>
        <p:nvPicPr>
          <p:cNvPr id="11" name="Picture 10">
            <a:extLst>
              <a:ext uri="{FF2B5EF4-FFF2-40B4-BE49-F238E27FC236}">
                <a16:creationId xmlns:a16="http://schemas.microsoft.com/office/drawing/2014/main" id="{C045F338-ADF9-AF4D-9D45-94DCFAFF464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90364" y="3861411"/>
            <a:ext cx="780822" cy="396608"/>
          </a:xfrm>
          <a:prstGeom prst="rect">
            <a:avLst/>
          </a:prstGeom>
        </p:spPr>
      </p:pic>
      <p:pic>
        <p:nvPicPr>
          <p:cNvPr id="8" name="Picture 7">
            <a:extLst>
              <a:ext uri="{FF2B5EF4-FFF2-40B4-BE49-F238E27FC236}">
                <a16:creationId xmlns:a16="http://schemas.microsoft.com/office/drawing/2014/main" id="{A87AF065-6916-8244-9065-9DF2F8466A6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84583" y="2159306"/>
            <a:ext cx="621963" cy="451692"/>
          </a:xfrm>
          <a:prstGeom prst="rect">
            <a:avLst/>
          </a:prstGeom>
        </p:spPr>
      </p:pic>
      <p:pic>
        <p:nvPicPr>
          <p:cNvPr id="12" name="Picture 11">
            <a:extLst>
              <a:ext uri="{FF2B5EF4-FFF2-40B4-BE49-F238E27FC236}">
                <a16:creationId xmlns:a16="http://schemas.microsoft.com/office/drawing/2014/main" id="{0D451E35-74A4-E84F-BAFE-4D8C6CDACCF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773337" y="760125"/>
            <a:ext cx="536107" cy="505937"/>
          </a:xfrm>
          <a:prstGeom prst="rect">
            <a:avLst/>
          </a:prstGeom>
        </p:spPr>
      </p:pic>
      <p:pic>
        <p:nvPicPr>
          <p:cNvPr id="13" name="Picture 12">
            <a:extLst>
              <a:ext uri="{FF2B5EF4-FFF2-40B4-BE49-F238E27FC236}">
                <a16:creationId xmlns:a16="http://schemas.microsoft.com/office/drawing/2014/main" id="{7880B043-505E-B74F-A75F-3F9220BC4E1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412081" y="5347436"/>
            <a:ext cx="394465" cy="412395"/>
          </a:xfrm>
          <a:prstGeom prst="rect">
            <a:avLst/>
          </a:prstGeom>
        </p:spPr>
      </p:pic>
      <p:pic>
        <p:nvPicPr>
          <p:cNvPr id="15" name="Picture 14">
            <a:extLst>
              <a:ext uri="{FF2B5EF4-FFF2-40B4-BE49-F238E27FC236}">
                <a16:creationId xmlns:a16="http://schemas.microsoft.com/office/drawing/2014/main" id="{04161A2A-8873-6443-A7CC-58F0C489344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215567" y="5413880"/>
            <a:ext cx="516353" cy="523300"/>
          </a:xfrm>
          <a:prstGeom prst="rect">
            <a:avLst/>
          </a:prstGeom>
        </p:spPr>
      </p:pic>
      <p:pic>
        <p:nvPicPr>
          <p:cNvPr id="16" name="Picture 15">
            <a:extLst>
              <a:ext uri="{FF2B5EF4-FFF2-40B4-BE49-F238E27FC236}">
                <a16:creationId xmlns:a16="http://schemas.microsoft.com/office/drawing/2014/main" id="{407FC499-E7D5-5D42-AD85-9F5B98454D7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92267" y="3816654"/>
            <a:ext cx="523300" cy="523300"/>
          </a:xfrm>
          <a:prstGeom prst="rect">
            <a:avLst/>
          </a:prstGeom>
        </p:spPr>
      </p:pic>
      <p:pic>
        <p:nvPicPr>
          <p:cNvPr id="17" name="Picture 16">
            <a:extLst>
              <a:ext uri="{FF2B5EF4-FFF2-40B4-BE49-F238E27FC236}">
                <a16:creationId xmlns:a16="http://schemas.microsoft.com/office/drawing/2014/main" id="{6504E408-216A-C746-8F6C-828DB3C3AD9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215567" y="1128535"/>
            <a:ext cx="726425" cy="726425"/>
          </a:xfrm>
          <a:prstGeom prst="rect">
            <a:avLst/>
          </a:prstGeom>
        </p:spPr>
      </p:pic>
      <p:sp>
        <p:nvSpPr>
          <p:cNvPr id="14" name="Rectangle 13">
            <a:extLst>
              <a:ext uri="{FF2B5EF4-FFF2-40B4-BE49-F238E27FC236}">
                <a16:creationId xmlns:a16="http://schemas.microsoft.com/office/drawing/2014/main" id="{90AD41ED-474C-EB4C-9588-541B61B2A730}"/>
              </a:ext>
            </a:extLst>
          </p:cNvPr>
          <p:cNvSpPr/>
          <p:nvPr/>
        </p:nvSpPr>
        <p:spPr>
          <a:xfrm>
            <a:off x="0" y="6581001"/>
            <a:ext cx="346888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(Walker, 2014, page 67)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02990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805A-73AA-2B41-BC97-8F5A5C00B890}"/>
              </a:ext>
            </a:extLst>
          </p:cNvPr>
          <p:cNvSpPr>
            <a:spLocks noGrp="1"/>
          </p:cNvSpPr>
          <p:nvPr>
            <p:ph type="title"/>
          </p:nvPr>
        </p:nvSpPr>
        <p:spPr>
          <a:xfrm>
            <a:off x="360759" y="3752849"/>
            <a:ext cx="2468166" cy="2452687"/>
          </a:xfrm>
        </p:spPr>
        <p:txBody>
          <a:bodyPr vert="horz" lIns="91440" tIns="45720" rIns="91440" bIns="45720" rtlCol="0" anchor="ctr">
            <a:normAutofit/>
          </a:bodyPr>
          <a:lstStyle/>
          <a:p>
            <a:pPr defTabSz="914400"/>
            <a:r>
              <a:rPr lang="en-US" sz="2900" dirty="0">
                <a:solidFill>
                  <a:schemeClr val="tx2"/>
                </a:solidFill>
                <a:latin typeface="+mj-lt"/>
                <a:cs typeface="+mj-cs"/>
              </a:rPr>
              <a:t>The importance of designing a commercial kitchen</a:t>
            </a:r>
          </a:p>
        </p:txBody>
      </p:sp>
      <p:pic>
        <p:nvPicPr>
          <p:cNvPr id="5" name="Picture 4" descr="A person that is standing in the kitchen&#10;&#10;Description automatically generated">
            <a:extLst>
              <a:ext uri="{FF2B5EF4-FFF2-40B4-BE49-F238E27FC236}">
                <a16:creationId xmlns:a16="http://schemas.microsoft.com/office/drawing/2014/main" id="{92C4DF49-B77B-3D45-BC07-FCC9F43D94C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 Placeholder 2">
            <a:extLst>
              <a:ext uri="{FF2B5EF4-FFF2-40B4-BE49-F238E27FC236}">
                <a16:creationId xmlns:a16="http://schemas.microsoft.com/office/drawing/2014/main" id="{42ACBE14-66C4-E244-AC7E-9B21AB66AB9B}"/>
              </a:ext>
            </a:extLst>
          </p:cNvPr>
          <p:cNvSpPr>
            <a:spLocks noGrp="1"/>
          </p:cNvSpPr>
          <p:nvPr>
            <p:ph type="body" sz="quarter" idx="10"/>
          </p:nvPr>
        </p:nvSpPr>
        <p:spPr>
          <a:xfrm>
            <a:off x="2828925" y="3999034"/>
            <a:ext cx="5614060" cy="2452687"/>
          </a:xfrm>
        </p:spPr>
        <p:txBody>
          <a:bodyPr vert="horz" lIns="91440" tIns="45720" rIns="91440" bIns="45720" rtlCol="0" anchor="ctr">
            <a:noAutofit/>
          </a:bodyPr>
          <a:lstStyle/>
          <a:p>
            <a:pPr indent="-228600" defTabSz="914400"/>
            <a:r>
              <a:rPr lang="en-US" sz="2000" dirty="0">
                <a:latin typeface="+mn-lt"/>
                <a:cs typeface="+mn-cs"/>
              </a:rPr>
              <a:t>Success as a food business is in the kitchen design. </a:t>
            </a:r>
          </a:p>
          <a:p>
            <a:pPr indent="-228600" defTabSz="914400"/>
            <a:endParaRPr lang="en-US" sz="2000" dirty="0">
              <a:latin typeface="+mn-lt"/>
              <a:cs typeface="+mn-cs"/>
            </a:endParaRPr>
          </a:p>
          <a:p>
            <a:pPr indent="-228600" defTabSz="914400"/>
            <a:r>
              <a:rPr lang="en-US" sz="2000" dirty="0">
                <a:latin typeface="+mn-lt"/>
                <a:cs typeface="+mn-cs"/>
              </a:rPr>
              <a:t>A strong design will make the kitchen run smoothly and efficiently, so everything must be planned long before the restaurant is open.</a:t>
            </a:r>
          </a:p>
          <a:p>
            <a:pPr indent="-228600" defTabSz="914400"/>
            <a:endParaRPr lang="en-US" sz="2000" dirty="0">
              <a:latin typeface="+mn-lt"/>
              <a:cs typeface="+mn-cs"/>
            </a:endParaRPr>
          </a:p>
          <a:p>
            <a:pPr indent="-228600" defTabSz="914400"/>
            <a:r>
              <a:rPr lang="en-US" sz="2000" dirty="0">
                <a:latin typeface="+mn-lt"/>
                <a:cs typeface="+mn-cs"/>
              </a:rPr>
              <a:t>A vital part of your operation is the design of your commercial kitchen.</a:t>
            </a:r>
          </a:p>
        </p:txBody>
      </p:sp>
      <p:pic>
        <p:nvPicPr>
          <p:cNvPr id="6" name="Picture 5">
            <a:extLst>
              <a:ext uri="{FF2B5EF4-FFF2-40B4-BE49-F238E27FC236}">
                <a16:creationId xmlns:a16="http://schemas.microsoft.com/office/drawing/2014/main" id="{27AAC15A-FE20-7B45-B3D4-00ABE033186B}"/>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
        <p:nvSpPr>
          <p:cNvPr id="7" name="Rectangle 6">
            <a:extLst>
              <a:ext uri="{FF2B5EF4-FFF2-40B4-BE49-F238E27FC236}">
                <a16:creationId xmlns:a16="http://schemas.microsoft.com/office/drawing/2014/main" id="{8BF0869F-ECDF-F24E-9345-4867DEAA3DF1}"/>
              </a:ext>
            </a:extLst>
          </p:cNvPr>
          <p:cNvSpPr/>
          <p:nvPr/>
        </p:nvSpPr>
        <p:spPr>
          <a:xfrm>
            <a:off x="0" y="6581001"/>
            <a:ext cx="346888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(Designing a Commercial Kitchen, 2017)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047409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617FB8-B2C9-D448-82EC-163434C1EB1A}"/>
              </a:ext>
            </a:extLst>
          </p:cNvPr>
          <p:cNvSpPr>
            <a:spLocks noGrp="1"/>
          </p:cNvSpPr>
          <p:nvPr>
            <p:ph type="title"/>
          </p:nvPr>
        </p:nvSpPr>
        <p:spPr>
          <a:xfrm>
            <a:off x="628650" y="459863"/>
            <a:ext cx="7886700" cy="1004594"/>
          </a:xfrm>
        </p:spPr>
        <p:txBody>
          <a:bodyPr vert="horz" lIns="91440" tIns="45720" rIns="91440" bIns="45720" rtlCol="0" anchor="ctr">
            <a:normAutofit/>
          </a:bodyPr>
          <a:lstStyle/>
          <a:p>
            <a:pPr algn="ctr" defTabSz="914400"/>
            <a:r>
              <a:rPr lang="en-US" sz="4400" kern="1200">
                <a:solidFill>
                  <a:srgbClr val="FFFFFF"/>
                </a:solidFill>
                <a:latin typeface="+mj-lt"/>
                <a:ea typeface="+mj-ea"/>
                <a:cs typeface="+mj-cs"/>
              </a:rPr>
              <a:t>The Catering Cycle</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22" y="1587970"/>
            <a:ext cx="8274756"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xt Placeholder 2">
            <a:extLst>
              <a:ext uri="{FF2B5EF4-FFF2-40B4-BE49-F238E27FC236}">
                <a16:creationId xmlns:a16="http://schemas.microsoft.com/office/drawing/2014/main" id="{8B5F50E7-B784-491F-BF99-8248757A729F}"/>
              </a:ext>
            </a:extLst>
          </p:cNvPr>
          <p:cNvGraphicFramePr/>
          <p:nvPr>
            <p:extLst>
              <p:ext uri="{D42A27DB-BD31-4B8C-83A1-F6EECF244321}">
                <p14:modId xmlns:p14="http://schemas.microsoft.com/office/powerpoint/2010/main" val="3998273408"/>
              </p:ext>
            </p:extLst>
          </p:nvPr>
        </p:nvGraphicFramePr>
        <p:xfrm>
          <a:off x="628650" y="180091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A7287746-4167-8A4D-B3F1-EF9DCEE7ADEA}"/>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
        <p:nvSpPr>
          <p:cNvPr id="8" name="Rectangle 7">
            <a:extLst>
              <a:ext uri="{FF2B5EF4-FFF2-40B4-BE49-F238E27FC236}">
                <a16:creationId xmlns:a16="http://schemas.microsoft.com/office/drawing/2014/main" id="{38A03368-E52E-E945-BC27-1DA1C04C1748}"/>
              </a:ext>
            </a:extLst>
          </p:cNvPr>
          <p:cNvSpPr/>
          <p:nvPr/>
        </p:nvSpPr>
        <p:spPr>
          <a:xfrm>
            <a:off x="0" y="6581001"/>
            <a:ext cx="5427785"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(Adapted from </a:t>
            </a:r>
            <a:r>
              <a:rPr lang="en-AU" sz="1200" dirty="0"/>
              <a:t>Ford, Hunter, Tinton &amp; </a:t>
            </a:r>
            <a:r>
              <a:rPr lang="en-AU" sz="1200" dirty="0" err="1"/>
              <a:t>Rippington</a:t>
            </a:r>
            <a:r>
              <a:rPr kumimoji="0" lang="en-US" sz="1200" b="0" i="0" u="none" strike="noStrike" kern="1200" cap="none" spc="0" normalizeH="0" baseline="0" noProof="0" dirty="0">
                <a:ln>
                  <a:noFill/>
                </a:ln>
                <a:solidFill>
                  <a:prstClr val="black"/>
                </a:solidFill>
                <a:effectLst/>
                <a:uLnTx/>
                <a:uFillTx/>
                <a:latin typeface="Arial"/>
                <a:ea typeface="+mn-ea"/>
                <a:cs typeface="+mn-cs"/>
              </a:rPr>
              <a:t>, 2015, page 320)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613641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B352BBB9-69A8-405C-9209-A9FE217AED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15" name="Oval 14">
              <a:extLst>
                <a:ext uri="{FF2B5EF4-FFF2-40B4-BE49-F238E27FC236}">
                  <a16:creationId xmlns:a16="http://schemas.microsoft.com/office/drawing/2014/main" id="{2BA8247A-9874-4F57-82F4-AEB016E661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30C3CE4-8479-4B6E-9C21-D7B0CD89E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7BCD297-22FC-4ECD-95DC-8581D5E6B1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61A25F1-8873-4D98-B8D5-169EA0AC9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B7BCAD9-3EF1-4FCE-AFA0-BD2C545A73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6649524-3638-4334-8ED6-539D10DF4B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DA776E5-654A-814A-9D22-FB43FBDE93C2}"/>
              </a:ext>
            </a:extLst>
          </p:cNvPr>
          <p:cNvSpPr>
            <a:spLocks noGrp="1"/>
          </p:cNvSpPr>
          <p:nvPr>
            <p:ph type="title"/>
          </p:nvPr>
        </p:nvSpPr>
        <p:spPr>
          <a:xfrm>
            <a:off x="473202" y="684915"/>
            <a:ext cx="2688639" cy="1951075"/>
          </a:xfrm>
          <a:noFill/>
        </p:spPr>
        <p:txBody>
          <a:bodyPr vert="horz" lIns="91440" tIns="45720" rIns="91440" bIns="45720" rtlCol="0" anchor="t">
            <a:normAutofit/>
          </a:bodyPr>
          <a:lstStyle/>
          <a:p>
            <a:pPr defTabSz="914400"/>
            <a:r>
              <a:rPr lang="en-US" sz="4200" dirty="0">
                <a:solidFill>
                  <a:schemeClr val="bg1"/>
                </a:solidFill>
                <a:latin typeface="+mj-lt"/>
                <a:cs typeface="+mj-cs"/>
              </a:rPr>
              <a:t>Kitchen Flow</a:t>
            </a:r>
          </a:p>
        </p:txBody>
      </p:sp>
      <p:sp>
        <p:nvSpPr>
          <p:cNvPr id="3" name="Text Placeholder 2">
            <a:extLst>
              <a:ext uri="{FF2B5EF4-FFF2-40B4-BE49-F238E27FC236}">
                <a16:creationId xmlns:a16="http://schemas.microsoft.com/office/drawing/2014/main" id="{5FB080E3-A5B4-B645-8C00-25CD7F9B70DA}"/>
              </a:ext>
            </a:extLst>
          </p:cNvPr>
          <p:cNvSpPr>
            <a:spLocks noGrp="1"/>
          </p:cNvSpPr>
          <p:nvPr>
            <p:ph type="body" sz="quarter" idx="10"/>
          </p:nvPr>
        </p:nvSpPr>
        <p:spPr>
          <a:xfrm>
            <a:off x="2521719" y="89431"/>
            <a:ext cx="5848421" cy="2650540"/>
          </a:xfrm>
          <a:noFill/>
        </p:spPr>
        <p:txBody>
          <a:bodyPr vert="horz" lIns="91440" tIns="45720" rIns="91440" bIns="45720" rtlCol="0" anchor="t">
            <a:normAutofit/>
          </a:bodyPr>
          <a:lstStyle/>
          <a:p>
            <a:pPr indent="-228600" defTabSz="914400"/>
            <a:r>
              <a:rPr lang="en-US" sz="2400" dirty="0">
                <a:solidFill>
                  <a:schemeClr val="bg1"/>
                </a:solidFill>
                <a:latin typeface="+mn-lt"/>
                <a:cs typeface="+mn-cs"/>
              </a:rPr>
              <a:t>Goods in (delivery)</a:t>
            </a:r>
          </a:p>
          <a:p>
            <a:pPr indent="-228600" defTabSz="914400"/>
            <a:r>
              <a:rPr lang="en-US" sz="2400" dirty="0">
                <a:solidFill>
                  <a:schemeClr val="bg1"/>
                </a:solidFill>
                <a:latin typeface="+mn-lt"/>
                <a:cs typeface="+mn-cs"/>
              </a:rPr>
              <a:t>Storage: Cold or Ambient</a:t>
            </a:r>
          </a:p>
          <a:p>
            <a:pPr indent="-228600" defTabSz="914400"/>
            <a:r>
              <a:rPr lang="en-US" sz="2400" dirty="0">
                <a:solidFill>
                  <a:schemeClr val="bg1"/>
                </a:solidFill>
                <a:latin typeface="+mn-lt"/>
                <a:cs typeface="+mn-cs"/>
              </a:rPr>
              <a:t>Preparation</a:t>
            </a:r>
          </a:p>
          <a:p>
            <a:pPr indent="-228600" defTabSz="914400"/>
            <a:r>
              <a:rPr lang="en-US" sz="2400" dirty="0">
                <a:solidFill>
                  <a:schemeClr val="bg1"/>
                </a:solidFill>
                <a:latin typeface="+mn-lt"/>
                <a:cs typeface="+mn-cs"/>
              </a:rPr>
              <a:t>Cook</a:t>
            </a:r>
          </a:p>
          <a:p>
            <a:pPr indent="-228600" defTabSz="914400"/>
            <a:r>
              <a:rPr lang="en-US" sz="2400" dirty="0">
                <a:solidFill>
                  <a:schemeClr val="bg1"/>
                </a:solidFill>
                <a:latin typeface="+mn-lt"/>
                <a:cs typeface="+mn-cs"/>
              </a:rPr>
              <a:t>Service</a:t>
            </a:r>
          </a:p>
          <a:p>
            <a:pPr indent="-228600" defTabSz="914400"/>
            <a:r>
              <a:rPr lang="en-US" sz="2400" dirty="0">
                <a:solidFill>
                  <a:schemeClr val="bg1"/>
                </a:solidFill>
                <a:latin typeface="+mn-lt"/>
                <a:cs typeface="+mn-cs"/>
              </a:rPr>
              <a:t>Dishes return from dining room</a:t>
            </a:r>
          </a:p>
          <a:p>
            <a:pPr indent="-228600" defTabSz="914400"/>
            <a:endParaRPr lang="en-US" sz="1600" dirty="0">
              <a:solidFill>
                <a:schemeClr val="bg1"/>
              </a:solidFill>
              <a:latin typeface="+mn-lt"/>
              <a:cs typeface="+mn-cs"/>
            </a:endParaRPr>
          </a:p>
        </p:txBody>
      </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33" name="Straight Connector 3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67CC2B40-7603-0B42-AE9B-ADA9CE88FEC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472228" y="2708781"/>
            <a:ext cx="8136047" cy="3496632"/>
          </a:xfrm>
          <a:prstGeom prst="rect">
            <a:avLst/>
          </a:prstGeom>
        </p:spPr>
      </p:pic>
      <p:grpSp>
        <p:nvGrpSpPr>
          <p:cNvPr id="38" name="Group 37">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2906481"/>
            <a:ext cx="304800" cy="322326"/>
            <a:chOff x="215328" y="-46937"/>
            <a:chExt cx="304800" cy="2773841"/>
          </a:xfrm>
        </p:grpSpPr>
        <p:cxnSp>
          <p:nvCxnSpPr>
            <p:cNvPr id="39" name="Straight Connector 38">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 name="Rectangle 3">
            <a:extLst>
              <a:ext uri="{FF2B5EF4-FFF2-40B4-BE49-F238E27FC236}">
                <a16:creationId xmlns:a16="http://schemas.microsoft.com/office/drawing/2014/main" id="{5B63A596-A518-7C44-9E98-F8C928AB6279}"/>
              </a:ext>
            </a:extLst>
          </p:cNvPr>
          <p:cNvSpPr/>
          <p:nvPr/>
        </p:nvSpPr>
        <p:spPr>
          <a:xfrm>
            <a:off x="6002216" y="6491571"/>
            <a:ext cx="3468887" cy="276999"/>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Arial"/>
                <a:ea typeface="+mn-ea"/>
                <a:cs typeface="+mn-cs"/>
              </a:rPr>
              <a:t>(Designing a Commercial Kitchen, 2017) </a:t>
            </a:r>
            <a:endParaRPr kumimoji="0" lang="en-AU" sz="1200" b="0" i="0" u="none" strike="noStrike" kern="1200" cap="none" spc="0" normalizeH="0" baseline="0" noProof="0" dirty="0">
              <a:ln>
                <a:noFill/>
              </a:ln>
              <a:solidFill>
                <a:schemeClr val="bg1"/>
              </a:solidFill>
              <a:effectLst/>
              <a:uLnTx/>
              <a:uFillTx/>
              <a:latin typeface="Arial"/>
              <a:ea typeface="+mn-ea"/>
              <a:cs typeface="+mn-cs"/>
            </a:endParaRPr>
          </a:p>
        </p:txBody>
      </p:sp>
      <p:pic>
        <p:nvPicPr>
          <p:cNvPr id="37" name="Picture 36">
            <a:extLst>
              <a:ext uri="{FF2B5EF4-FFF2-40B4-BE49-F238E27FC236}">
                <a16:creationId xmlns:a16="http://schemas.microsoft.com/office/drawing/2014/main" id="{BD76D4F6-93F9-5348-A159-1C558EF42BD5}"/>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6262" y="272122"/>
            <a:ext cx="2375452" cy="646330"/>
          </a:xfrm>
          <a:prstGeom prst="rect">
            <a:avLst/>
          </a:prstGeom>
        </p:spPr>
      </p:pic>
    </p:spTree>
    <p:extLst>
      <p:ext uri="{BB962C8B-B14F-4D97-AF65-F5344CB8AC3E}">
        <p14:creationId xmlns:p14="http://schemas.microsoft.com/office/powerpoint/2010/main" val="363935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up of coffee on a table&#10;&#10;Description automatically generated">
            <a:extLst>
              <a:ext uri="{FF2B5EF4-FFF2-40B4-BE49-F238E27FC236}">
                <a16:creationId xmlns:a16="http://schemas.microsoft.com/office/drawing/2014/main" id="{E6CE86CF-D1DD-FF43-A196-84B3D737A1C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2"/>
          <a:stretch/>
        </p:blipFill>
        <p:spPr>
          <a:xfrm>
            <a:off x="4006188" y="10"/>
            <a:ext cx="513781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person cooking in a kitchen preparing food&#10;&#10;Description automatically generated">
            <a:extLst>
              <a:ext uri="{FF2B5EF4-FFF2-40B4-BE49-F238E27FC236}">
                <a16:creationId xmlns:a16="http://schemas.microsoft.com/office/drawing/2014/main" id="{B56F96EF-2D84-3347-9797-6DB58C725CC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006188" y="3493008"/>
            <a:ext cx="513781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3" name="Freeform: Shape 12">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itle 2">
            <a:extLst>
              <a:ext uri="{FF2B5EF4-FFF2-40B4-BE49-F238E27FC236}">
                <a16:creationId xmlns:a16="http://schemas.microsoft.com/office/drawing/2014/main" id="{CAAB3B18-7E17-1F4F-8781-2D7F4A8D0B13}"/>
              </a:ext>
            </a:extLst>
          </p:cNvPr>
          <p:cNvSpPr>
            <a:spLocks noGrp="1"/>
          </p:cNvSpPr>
          <p:nvPr>
            <p:ph type="title"/>
          </p:nvPr>
        </p:nvSpPr>
        <p:spPr>
          <a:xfrm>
            <a:off x="153340" y="920964"/>
            <a:ext cx="4036666" cy="1243584"/>
          </a:xfrm>
        </p:spPr>
        <p:txBody>
          <a:bodyPr vert="horz" lIns="91440" tIns="45720" rIns="91440" bIns="45720" rtlCol="0" anchor="ctr">
            <a:normAutofit/>
          </a:bodyPr>
          <a:lstStyle/>
          <a:p>
            <a:pPr defTabSz="914400"/>
            <a:r>
              <a:rPr lang="en-US" sz="3000" kern="1200" dirty="0">
                <a:solidFill>
                  <a:schemeClr val="tx2"/>
                </a:solidFill>
                <a:latin typeface="+mj-lt"/>
                <a:ea typeface="+mj-ea"/>
                <a:cs typeface="+mj-cs"/>
              </a:rPr>
              <a:t>Crockery and Cooking Utensils</a:t>
            </a:r>
          </a:p>
        </p:txBody>
      </p:sp>
      <p:sp>
        <p:nvSpPr>
          <p:cNvPr id="17" name="Rectangle 16">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9" name="Rectangle 18">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 Placeholder 3">
            <a:extLst>
              <a:ext uri="{FF2B5EF4-FFF2-40B4-BE49-F238E27FC236}">
                <a16:creationId xmlns:a16="http://schemas.microsoft.com/office/drawing/2014/main" id="{6A1480DD-1E23-3740-BF83-563BA911D4D7}"/>
              </a:ext>
            </a:extLst>
          </p:cNvPr>
          <p:cNvSpPr>
            <a:spLocks noGrp="1"/>
          </p:cNvSpPr>
          <p:nvPr>
            <p:ph type="body" sz="quarter" idx="10"/>
          </p:nvPr>
        </p:nvSpPr>
        <p:spPr>
          <a:xfrm>
            <a:off x="-6502" y="2203704"/>
            <a:ext cx="4565499" cy="4635998"/>
          </a:xfrm>
        </p:spPr>
        <p:txBody>
          <a:bodyPr vert="horz" lIns="91440" tIns="45720" rIns="91440" bIns="45720" rtlCol="0">
            <a:normAutofit fontScale="92500" lnSpcReduction="10000"/>
          </a:bodyPr>
          <a:lstStyle/>
          <a:p>
            <a:pPr indent="-228600" defTabSz="914400"/>
            <a:r>
              <a:rPr lang="en-US" sz="2000" dirty="0">
                <a:latin typeface="+mn-lt"/>
                <a:cs typeface="+mn-cs"/>
              </a:rPr>
              <a:t>Crockery is scraped into bin / recycling</a:t>
            </a:r>
          </a:p>
          <a:p>
            <a:pPr marL="0" indent="0" defTabSz="914400">
              <a:buNone/>
            </a:pPr>
            <a:endParaRPr lang="en-US" sz="2000" dirty="0">
              <a:latin typeface="+mn-lt"/>
              <a:cs typeface="+mn-cs"/>
            </a:endParaRPr>
          </a:p>
          <a:p>
            <a:pPr indent="-228600" defTabSz="914400"/>
            <a:r>
              <a:rPr lang="en-US" sz="2000" dirty="0">
                <a:latin typeface="+mn-lt"/>
                <a:cs typeface="+mn-cs"/>
              </a:rPr>
              <a:t>Baskets are loaded with crockery and pre-rinsed using a spray hose</a:t>
            </a:r>
          </a:p>
          <a:p>
            <a:pPr marL="0" indent="0" defTabSz="914400">
              <a:buNone/>
            </a:pPr>
            <a:endParaRPr lang="en-US" sz="2000" dirty="0">
              <a:latin typeface="+mn-lt"/>
              <a:cs typeface="+mn-cs"/>
            </a:endParaRPr>
          </a:p>
          <a:p>
            <a:pPr indent="-228600" defTabSz="914400"/>
            <a:r>
              <a:rPr lang="en-US" sz="2000" dirty="0">
                <a:latin typeface="+mn-lt"/>
                <a:cs typeface="+mn-cs"/>
              </a:rPr>
              <a:t>Baskets are then left to air dry on basket runners or placed onto an open rack</a:t>
            </a:r>
          </a:p>
          <a:p>
            <a:pPr marL="0" indent="0" defTabSz="914400">
              <a:buNone/>
            </a:pPr>
            <a:endParaRPr lang="en-US" sz="2000" dirty="0">
              <a:latin typeface="+mn-lt"/>
              <a:cs typeface="+mn-cs"/>
            </a:endParaRPr>
          </a:p>
          <a:p>
            <a:pPr indent="-228600" defTabSz="914400"/>
            <a:r>
              <a:rPr lang="en-US" sz="2000" dirty="0">
                <a:latin typeface="+mn-lt"/>
                <a:cs typeface="+mn-cs"/>
              </a:rPr>
              <a:t>Clean crockery is then usually stored in the hot cupboard in the pass area</a:t>
            </a:r>
          </a:p>
          <a:p>
            <a:pPr marL="0" indent="0" defTabSz="914400">
              <a:buNone/>
            </a:pPr>
            <a:endParaRPr lang="en-US" sz="2000" dirty="0">
              <a:latin typeface="+mn-lt"/>
              <a:cs typeface="+mn-cs"/>
            </a:endParaRPr>
          </a:p>
          <a:p>
            <a:pPr indent="-228600" defTabSz="914400"/>
            <a:r>
              <a:rPr lang="en-US" sz="2000" dirty="0">
                <a:latin typeface="+mn-lt"/>
                <a:cs typeface="+mn-cs"/>
              </a:rPr>
              <a:t>Prep, Cook and Dishes Return should be </a:t>
            </a:r>
            <a:r>
              <a:rPr lang="en-US" sz="2000" b="1" dirty="0">
                <a:latin typeface="+mn-lt"/>
                <a:cs typeface="+mn-cs"/>
              </a:rPr>
              <a:t>separate and never cross </a:t>
            </a:r>
            <a:r>
              <a:rPr lang="en-US" sz="2000" dirty="0">
                <a:latin typeface="+mn-lt"/>
                <a:cs typeface="+mn-cs"/>
              </a:rPr>
              <a:t>over in the flow design</a:t>
            </a:r>
          </a:p>
          <a:p>
            <a:pPr indent="-228600" defTabSz="914400"/>
            <a:endParaRPr lang="en-US" sz="1400" dirty="0">
              <a:latin typeface="+mn-lt"/>
              <a:cs typeface="+mn-cs"/>
            </a:endParaRPr>
          </a:p>
        </p:txBody>
      </p:sp>
      <p:sp>
        <p:nvSpPr>
          <p:cNvPr id="14" name="Rectangle 13">
            <a:extLst>
              <a:ext uri="{FF2B5EF4-FFF2-40B4-BE49-F238E27FC236}">
                <a16:creationId xmlns:a16="http://schemas.microsoft.com/office/drawing/2014/main" id="{84341207-8B88-2044-892C-C4A527DA1B92}"/>
              </a:ext>
            </a:extLst>
          </p:cNvPr>
          <p:cNvSpPr/>
          <p:nvPr/>
        </p:nvSpPr>
        <p:spPr>
          <a:xfrm>
            <a:off x="6002216" y="6491571"/>
            <a:ext cx="3468887" cy="276999"/>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Arial"/>
                <a:ea typeface="+mn-ea"/>
                <a:cs typeface="+mn-cs"/>
              </a:rPr>
              <a:t>(Designing a Commercial Kitchen, 2017) </a:t>
            </a:r>
            <a:endParaRPr kumimoji="0" lang="en-AU" sz="1200" b="0" i="0" u="none" strike="noStrike" kern="1200" cap="none" spc="0" normalizeH="0" baseline="0" noProof="0" dirty="0">
              <a:ln>
                <a:noFill/>
              </a:ln>
              <a:solidFill>
                <a:schemeClr val="bg1"/>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9A348759-BC0D-CC4C-BC0B-5B91D4364D63}"/>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Tree>
    <p:extLst>
      <p:ext uri="{BB962C8B-B14F-4D97-AF65-F5344CB8AC3E}">
        <p14:creationId xmlns:p14="http://schemas.microsoft.com/office/powerpoint/2010/main" val="3694394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88BE-83E2-4845-A159-F12396B6A496}"/>
              </a:ext>
            </a:extLst>
          </p:cNvPr>
          <p:cNvSpPr>
            <a:spLocks noGrp="1"/>
          </p:cNvSpPr>
          <p:nvPr>
            <p:ph type="title"/>
          </p:nvPr>
        </p:nvSpPr>
        <p:spPr>
          <a:xfrm>
            <a:off x="151551" y="95861"/>
            <a:ext cx="6902681" cy="1325563"/>
          </a:xfrm>
        </p:spPr>
        <p:txBody>
          <a:bodyPr/>
          <a:lstStyle/>
          <a:p>
            <a:pPr>
              <a:lnSpc>
                <a:spcPct val="100000"/>
              </a:lnSpc>
            </a:pPr>
            <a:r>
              <a:rPr lang="en-AU" dirty="0">
                <a:solidFill>
                  <a:schemeClr val="tx2"/>
                </a:solidFill>
              </a:rPr>
              <a:t>Designing a Kitchen</a:t>
            </a:r>
            <a:br>
              <a:rPr lang="en-AU" dirty="0">
                <a:solidFill>
                  <a:schemeClr val="tx2"/>
                </a:solidFill>
              </a:rPr>
            </a:br>
            <a:r>
              <a:rPr lang="en-AU" dirty="0">
                <a:solidFill>
                  <a:schemeClr val="tx2"/>
                </a:solidFill>
              </a:rPr>
              <a:t>The Golden Triangle Model</a:t>
            </a:r>
          </a:p>
        </p:txBody>
      </p:sp>
      <p:sp>
        <p:nvSpPr>
          <p:cNvPr id="3" name="Text Placeholder 2">
            <a:extLst>
              <a:ext uri="{FF2B5EF4-FFF2-40B4-BE49-F238E27FC236}">
                <a16:creationId xmlns:a16="http://schemas.microsoft.com/office/drawing/2014/main" id="{B0CDB463-99FC-9340-B84C-02798D2FEDB5}"/>
              </a:ext>
            </a:extLst>
          </p:cNvPr>
          <p:cNvSpPr>
            <a:spLocks noGrp="1"/>
          </p:cNvSpPr>
          <p:nvPr>
            <p:ph type="body" sz="quarter" idx="10"/>
          </p:nvPr>
        </p:nvSpPr>
        <p:spPr>
          <a:xfrm>
            <a:off x="23446" y="1911351"/>
            <a:ext cx="3380155" cy="4622454"/>
          </a:xfrm>
        </p:spPr>
        <p:txBody>
          <a:bodyPr>
            <a:normAutofit/>
          </a:bodyPr>
          <a:lstStyle/>
          <a:p>
            <a:pPr marL="457200" indent="-457200">
              <a:buFont typeface="+mj-lt"/>
              <a:buAutoNum type="arabicPeriod"/>
            </a:pPr>
            <a:r>
              <a:rPr lang="en-AU" dirty="0"/>
              <a:t>Food preparation (such as mixers and slicers)</a:t>
            </a:r>
          </a:p>
          <a:p>
            <a:pPr marL="457200" indent="-457200">
              <a:buFont typeface="+mj-lt"/>
              <a:buAutoNum type="arabicPeriod"/>
            </a:pPr>
            <a:endParaRPr lang="en-AU" dirty="0"/>
          </a:p>
          <a:p>
            <a:pPr marL="457200" indent="-457200">
              <a:buFont typeface="+mj-lt"/>
              <a:buAutoNum type="arabicPeriod"/>
            </a:pPr>
            <a:r>
              <a:rPr lang="en-AU" dirty="0"/>
              <a:t>Cooking and Serving (such as range ovens and </a:t>
            </a:r>
            <a:r>
              <a:rPr lang="en-AU" dirty="0" err="1"/>
              <a:t>bain</a:t>
            </a:r>
            <a:r>
              <a:rPr lang="en-AU" dirty="0"/>
              <a:t> </a:t>
            </a:r>
            <a:r>
              <a:rPr lang="en-AU" dirty="0" err="1"/>
              <a:t>maries</a:t>
            </a:r>
            <a:r>
              <a:rPr lang="en-AU" dirty="0"/>
              <a:t>)</a:t>
            </a:r>
          </a:p>
          <a:p>
            <a:pPr marL="457200" indent="-457200">
              <a:buFont typeface="+mj-lt"/>
              <a:buAutoNum type="arabicPeriod"/>
            </a:pPr>
            <a:endParaRPr lang="en-AU" dirty="0"/>
          </a:p>
          <a:p>
            <a:pPr marL="457200" indent="-457200">
              <a:buFont typeface="+mj-lt"/>
              <a:buAutoNum type="arabicPeriod"/>
            </a:pPr>
            <a:r>
              <a:rPr lang="en-AU" dirty="0"/>
              <a:t>Washing up (such as dishwashers or glasswashers)</a:t>
            </a:r>
          </a:p>
          <a:p>
            <a:endParaRPr lang="en-AU" dirty="0"/>
          </a:p>
        </p:txBody>
      </p:sp>
      <p:pic>
        <p:nvPicPr>
          <p:cNvPr id="4" name="Picture 3">
            <a:extLst>
              <a:ext uri="{FF2B5EF4-FFF2-40B4-BE49-F238E27FC236}">
                <a16:creationId xmlns:a16="http://schemas.microsoft.com/office/drawing/2014/main" id="{DA62277A-8AB0-C040-A9EB-BD4FD174DFA1}"/>
              </a:ext>
            </a:extLst>
          </p:cNvPr>
          <p:cNvPicPr>
            <a:picLocks noChangeAspect="1"/>
          </p:cNvPicPr>
          <p:nvPr/>
        </p:nvPicPr>
        <p:blipFill>
          <a:blip r:embed="rId3"/>
          <a:stretch>
            <a:fillRect/>
          </a:stretch>
        </p:blipFill>
        <p:spPr>
          <a:xfrm>
            <a:off x="3227755" y="2151272"/>
            <a:ext cx="5623168" cy="3837812"/>
          </a:xfrm>
          <a:prstGeom prst="rect">
            <a:avLst/>
          </a:prstGeom>
        </p:spPr>
      </p:pic>
      <p:sp>
        <p:nvSpPr>
          <p:cNvPr id="6" name="Rectangle 5">
            <a:extLst>
              <a:ext uri="{FF2B5EF4-FFF2-40B4-BE49-F238E27FC236}">
                <a16:creationId xmlns:a16="http://schemas.microsoft.com/office/drawing/2014/main" id="{553E8E1A-62CB-7D49-B28A-F216B6656DF9}"/>
              </a:ext>
            </a:extLst>
          </p:cNvPr>
          <p:cNvSpPr/>
          <p:nvPr/>
        </p:nvSpPr>
        <p:spPr>
          <a:xfrm>
            <a:off x="0" y="6581001"/>
            <a:ext cx="3227755" cy="276999"/>
          </a:xfrm>
          <a:prstGeom prst="rect">
            <a:avLst/>
          </a:prstGeom>
        </p:spPr>
        <p:txBody>
          <a:bodyPr wrap="square">
            <a:spAutoFit/>
          </a:bodyPr>
          <a:lstStyle/>
          <a:p>
            <a:pPr>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t>
            </a:r>
            <a:r>
              <a:rPr lang="en-US" sz="1200" dirty="0"/>
              <a:t>The Golden Triangle Kitchen Design </a:t>
            </a:r>
            <a:r>
              <a:rPr kumimoji="0" lang="en-US" sz="1200" b="0" i="0" u="none" strike="noStrike" kern="1200" cap="none" spc="0" normalizeH="0" baseline="0" noProof="0" dirty="0">
                <a:ln>
                  <a:noFill/>
                </a:ln>
                <a:solidFill>
                  <a:prstClr val="black"/>
                </a:solidFill>
                <a:effectLst/>
                <a:uLnTx/>
                <a:uFillTx/>
                <a:latin typeface="Arial"/>
                <a:ea typeface="+mn-ea"/>
                <a:cs typeface="+mn-cs"/>
              </a:rPr>
              <a:t>, 2017)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510030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20B0E-8B30-514F-A427-58E1CAB56CAB}"/>
              </a:ext>
            </a:extLst>
          </p:cNvPr>
          <p:cNvSpPr>
            <a:spLocks noGrp="1"/>
          </p:cNvSpPr>
          <p:nvPr>
            <p:ph type="title"/>
          </p:nvPr>
        </p:nvSpPr>
        <p:spPr>
          <a:xfrm>
            <a:off x="30051" y="-74608"/>
            <a:ext cx="3630821" cy="1622321"/>
          </a:xfrm>
        </p:spPr>
        <p:txBody>
          <a:bodyPr vert="horz" lIns="91440" tIns="45720" rIns="91440" bIns="45720" rtlCol="0" anchor="ctr">
            <a:normAutofit/>
          </a:bodyPr>
          <a:lstStyle/>
          <a:p>
            <a:pPr defTabSz="914400"/>
            <a:r>
              <a:rPr lang="en-US" sz="3400" kern="1200" dirty="0">
                <a:solidFill>
                  <a:schemeClr val="tx2"/>
                </a:solidFill>
                <a:latin typeface="+mj-lt"/>
                <a:ea typeface="+mj-ea"/>
                <a:cs typeface="+mj-cs"/>
              </a:rPr>
              <a:t>Principles of the</a:t>
            </a:r>
            <a:br>
              <a:rPr lang="en-US" sz="3400" kern="1200" dirty="0">
                <a:solidFill>
                  <a:schemeClr val="tx2"/>
                </a:solidFill>
                <a:latin typeface="+mj-lt"/>
                <a:ea typeface="+mj-ea"/>
                <a:cs typeface="+mj-cs"/>
              </a:rPr>
            </a:br>
            <a:r>
              <a:rPr lang="en-US" sz="3400" kern="1200" dirty="0">
                <a:solidFill>
                  <a:schemeClr val="tx2"/>
                </a:solidFill>
                <a:latin typeface="+mj-lt"/>
                <a:ea typeface="+mj-ea"/>
                <a:cs typeface="+mj-cs"/>
              </a:rPr>
              <a:t>“Golden Triangle”</a:t>
            </a:r>
          </a:p>
        </p:txBody>
      </p:sp>
      <p:sp>
        <p:nvSpPr>
          <p:cNvPr id="3" name="Text Placeholder 2">
            <a:extLst>
              <a:ext uri="{FF2B5EF4-FFF2-40B4-BE49-F238E27FC236}">
                <a16:creationId xmlns:a16="http://schemas.microsoft.com/office/drawing/2014/main" id="{064FB160-E842-1E4F-ABDC-5B452E2DC230}"/>
              </a:ext>
            </a:extLst>
          </p:cNvPr>
          <p:cNvSpPr>
            <a:spLocks noGrp="1"/>
          </p:cNvSpPr>
          <p:nvPr>
            <p:ph type="body" sz="quarter" idx="10"/>
          </p:nvPr>
        </p:nvSpPr>
        <p:spPr>
          <a:xfrm>
            <a:off x="0" y="1013552"/>
            <a:ext cx="3479292" cy="5567449"/>
          </a:xfrm>
        </p:spPr>
        <p:txBody>
          <a:bodyPr vert="horz" lIns="91440" tIns="45720" rIns="91440" bIns="45720" rtlCol="0">
            <a:normAutofit lnSpcReduction="10000"/>
          </a:bodyPr>
          <a:lstStyle/>
          <a:p>
            <a:pPr marL="0" indent="0" defTabSz="914400">
              <a:buNone/>
            </a:pPr>
            <a:endParaRPr lang="en-AU" sz="1800" dirty="0">
              <a:latin typeface="+mn-lt"/>
              <a:cs typeface="+mn-cs"/>
            </a:endParaRPr>
          </a:p>
          <a:p>
            <a:pPr indent="-228600" defTabSz="914400">
              <a:lnSpc>
                <a:spcPct val="100000"/>
              </a:lnSpc>
            </a:pPr>
            <a:r>
              <a:rPr lang="en-AU" sz="2200" dirty="0">
                <a:latin typeface="+mn-lt"/>
                <a:cs typeface="+mn-cs"/>
              </a:rPr>
              <a:t>No major kitchen traffic should flow through the centre of the triangle</a:t>
            </a:r>
          </a:p>
          <a:p>
            <a:pPr indent="-228600" defTabSz="914400">
              <a:lnSpc>
                <a:spcPct val="100000"/>
              </a:lnSpc>
            </a:pPr>
            <a:endParaRPr lang="en-AU" sz="2200" dirty="0">
              <a:latin typeface="+mn-lt"/>
              <a:cs typeface="+mn-cs"/>
            </a:endParaRPr>
          </a:p>
          <a:p>
            <a:pPr indent="-228600" defTabSz="914400">
              <a:lnSpc>
                <a:spcPct val="100000"/>
              </a:lnSpc>
            </a:pPr>
            <a:r>
              <a:rPr lang="en-AU" sz="2200" dirty="0">
                <a:latin typeface="+mn-lt"/>
                <a:cs typeface="+mn-cs"/>
              </a:rPr>
              <a:t>Cupboards and other appliances should not intersect any side of the triangle by more than 12 inches</a:t>
            </a:r>
          </a:p>
          <a:p>
            <a:pPr indent="-228600" defTabSz="914400">
              <a:lnSpc>
                <a:spcPct val="100000"/>
              </a:lnSpc>
            </a:pPr>
            <a:endParaRPr lang="en-AU" sz="2200" dirty="0">
              <a:latin typeface="+mn-lt"/>
              <a:cs typeface="+mn-cs"/>
            </a:endParaRPr>
          </a:p>
          <a:p>
            <a:pPr indent="-228600" defTabSz="914400">
              <a:lnSpc>
                <a:spcPct val="100000"/>
              </a:lnSpc>
            </a:pPr>
            <a:r>
              <a:rPr lang="en-AU" sz="2200" dirty="0">
                <a:latin typeface="+mn-lt"/>
                <a:cs typeface="+mn-cs"/>
              </a:rPr>
              <a:t>A full height appliance or cupboard should not come between any two focal points of the triangle</a:t>
            </a:r>
          </a:p>
          <a:p>
            <a:pPr indent="-228600" defTabSz="914400"/>
            <a:endParaRPr lang="en-US" sz="1400" dirty="0">
              <a:latin typeface="+mn-lt"/>
              <a:cs typeface="+mn-cs"/>
            </a:endParaRP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557784"/>
            <a:ext cx="4938073"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4A3313A-3061-A948-9808-291ADB9532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54396" y="2016596"/>
            <a:ext cx="4514498" cy="2821561"/>
          </a:xfrm>
          <a:prstGeom prst="rect">
            <a:avLst/>
          </a:prstGeom>
          <a:effectLst/>
        </p:spPr>
      </p:pic>
      <p:sp>
        <p:nvSpPr>
          <p:cNvPr id="4" name="Rectangle 3">
            <a:extLst>
              <a:ext uri="{FF2B5EF4-FFF2-40B4-BE49-F238E27FC236}">
                <a16:creationId xmlns:a16="http://schemas.microsoft.com/office/drawing/2014/main" id="{C318D32F-C933-4E48-996F-A039CE7F2174}"/>
              </a:ext>
            </a:extLst>
          </p:cNvPr>
          <p:cNvSpPr/>
          <p:nvPr/>
        </p:nvSpPr>
        <p:spPr>
          <a:xfrm>
            <a:off x="0" y="6581001"/>
            <a:ext cx="3227755" cy="276999"/>
          </a:xfrm>
          <a:prstGeom prst="rect">
            <a:avLst/>
          </a:prstGeom>
        </p:spPr>
        <p:txBody>
          <a:bodyPr wrap="square">
            <a:spAutoFit/>
          </a:bodyPr>
          <a:lstStyle/>
          <a:p>
            <a:pPr>
              <a:spcAft>
                <a:spcPts val="600"/>
              </a:spcAf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t>
            </a:r>
            <a:r>
              <a:rPr lang="en-US" sz="1200" dirty="0"/>
              <a:t>The Golden Triangle Kitchen Design </a:t>
            </a:r>
            <a:r>
              <a:rPr kumimoji="0" lang="en-US" sz="1200" b="0" i="0" u="none" strike="noStrike" kern="1200" cap="none" spc="0" normalizeH="0" baseline="0" noProof="0" dirty="0">
                <a:ln>
                  <a:noFill/>
                </a:ln>
                <a:solidFill>
                  <a:prstClr val="black"/>
                </a:solidFill>
                <a:effectLst/>
                <a:uLnTx/>
                <a:uFillTx/>
                <a:latin typeface="Arial"/>
                <a:ea typeface="+mn-ea"/>
                <a:cs typeface="+mn-cs"/>
              </a:rPr>
              <a:t>, 2017)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pic>
        <p:nvPicPr>
          <p:cNvPr id="8" name="Picture 7">
            <a:extLst>
              <a:ext uri="{FF2B5EF4-FFF2-40B4-BE49-F238E27FC236}">
                <a16:creationId xmlns:a16="http://schemas.microsoft.com/office/drawing/2014/main" id="{5899D460-6BD2-2F4F-915B-47AF38733B01}"/>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Tree>
    <p:extLst>
      <p:ext uri="{BB962C8B-B14F-4D97-AF65-F5344CB8AC3E}">
        <p14:creationId xmlns:p14="http://schemas.microsoft.com/office/powerpoint/2010/main" val="354794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C42A44C-FFD4-684F-AE4D-70B6950A998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642616" y="10"/>
            <a:ext cx="6501384"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60B5CF-63EA-CE4A-99A6-AD599C524123}"/>
              </a:ext>
            </a:extLst>
          </p:cNvPr>
          <p:cNvSpPr>
            <a:spLocks noGrp="1"/>
          </p:cNvSpPr>
          <p:nvPr>
            <p:ph type="title"/>
          </p:nvPr>
        </p:nvSpPr>
        <p:spPr>
          <a:xfrm>
            <a:off x="0" y="-350989"/>
            <a:ext cx="5735618" cy="1124712"/>
          </a:xfrm>
        </p:spPr>
        <p:txBody>
          <a:bodyPr vert="horz" lIns="91440" tIns="45720" rIns="91440" bIns="45720" rtlCol="0" anchor="b">
            <a:normAutofit/>
          </a:bodyPr>
          <a:lstStyle/>
          <a:p>
            <a:pPr defTabSz="914400"/>
            <a:r>
              <a:rPr lang="en-US" sz="2400" dirty="0">
                <a:solidFill>
                  <a:schemeClr val="tx2"/>
                </a:solidFill>
                <a:latin typeface="+mj-lt"/>
                <a:cs typeface="+mj-cs"/>
              </a:rPr>
              <a:t>Refinement of the “Golden Triangle”</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9D15F157-0487-D842-93DD-E77316FA0878}"/>
              </a:ext>
            </a:extLst>
          </p:cNvPr>
          <p:cNvSpPr>
            <a:spLocks noGrp="1"/>
          </p:cNvSpPr>
          <p:nvPr>
            <p:ph type="body" sz="quarter" idx="10"/>
          </p:nvPr>
        </p:nvSpPr>
        <p:spPr>
          <a:xfrm>
            <a:off x="0" y="986497"/>
            <a:ext cx="6268598" cy="5871493"/>
          </a:xfrm>
          <a:solidFill>
            <a:schemeClr val="bg1">
              <a:alpha val="37000"/>
            </a:schemeClr>
          </a:solidFill>
        </p:spPr>
        <p:txBody>
          <a:bodyPr vert="horz" lIns="91440" tIns="45720" rIns="91440" bIns="45720" rtlCol="0" anchor="t">
            <a:normAutofit/>
          </a:bodyPr>
          <a:lstStyle/>
          <a:p>
            <a:pPr indent="-228600" defTabSz="914400"/>
            <a:r>
              <a:rPr lang="en-US" sz="1700" b="1" dirty="0">
                <a:latin typeface="+mn-lt"/>
                <a:cs typeface="+mn-cs"/>
              </a:rPr>
              <a:t>Storage</a:t>
            </a:r>
            <a:r>
              <a:rPr lang="en-US" sz="1700" dirty="0">
                <a:latin typeface="+mn-lt"/>
                <a:cs typeface="+mn-cs"/>
              </a:rPr>
              <a:t>: Ingredients must be kept fresh and free from contamination and at the right temperature depending on the product. Utensils must be easily accessible.</a:t>
            </a:r>
          </a:p>
          <a:p>
            <a:pPr marL="0" indent="-228600" defTabSz="914400"/>
            <a:endParaRPr lang="en-US" sz="1700" dirty="0">
              <a:latin typeface="+mn-lt"/>
              <a:cs typeface="+mn-cs"/>
            </a:endParaRPr>
          </a:p>
          <a:p>
            <a:pPr indent="-228600" defTabSz="914400"/>
            <a:r>
              <a:rPr lang="en-US" sz="1700" b="1" dirty="0">
                <a:latin typeface="+mn-lt"/>
                <a:cs typeface="+mn-cs"/>
              </a:rPr>
              <a:t>Food Preparation</a:t>
            </a:r>
            <a:r>
              <a:rPr lang="en-US" sz="1700" dirty="0">
                <a:latin typeface="+mn-lt"/>
                <a:cs typeface="+mn-cs"/>
              </a:rPr>
              <a:t>: Whether you’re chopping onions or poultry, it’s vital to segregate different types of food during prep.</a:t>
            </a:r>
          </a:p>
          <a:p>
            <a:pPr marL="0" indent="-228600" defTabSz="914400"/>
            <a:endParaRPr lang="en-US" sz="1700" dirty="0">
              <a:latin typeface="+mn-lt"/>
              <a:cs typeface="+mn-cs"/>
            </a:endParaRPr>
          </a:p>
          <a:p>
            <a:pPr indent="-228600" defTabSz="914400"/>
            <a:r>
              <a:rPr lang="en-US" sz="1700" b="1" dirty="0">
                <a:latin typeface="+mn-lt"/>
                <a:cs typeface="+mn-cs"/>
              </a:rPr>
              <a:t>Cooking</a:t>
            </a:r>
            <a:r>
              <a:rPr lang="en-US" sz="1700" dirty="0">
                <a:latin typeface="+mn-lt"/>
                <a:cs typeface="+mn-cs"/>
              </a:rPr>
              <a:t>: The cookline is the heart of the kitchen and the engine. The location of the cooking equipment is vital to a smooth operation.</a:t>
            </a:r>
          </a:p>
          <a:p>
            <a:pPr marL="0" indent="-228600" defTabSz="914400"/>
            <a:endParaRPr lang="en-US" sz="1700" dirty="0">
              <a:latin typeface="+mn-lt"/>
              <a:cs typeface="+mn-cs"/>
            </a:endParaRPr>
          </a:p>
          <a:p>
            <a:pPr indent="-228600" defTabSz="914400"/>
            <a:r>
              <a:rPr lang="en-US" sz="1700" b="1" dirty="0">
                <a:latin typeface="+mn-lt"/>
                <a:cs typeface="+mn-cs"/>
              </a:rPr>
              <a:t>Service</a:t>
            </a:r>
            <a:r>
              <a:rPr lang="en-US" sz="1700" dirty="0">
                <a:latin typeface="+mn-lt"/>
                <a:cs typeface="+mn-cs"/>
              </a:rPr>
              <a:t>: Efficient kitchen design means front-of-house staff have rapid and safe access to the pass without disrupting the kitchen flow.</a:t>
            </a:r>
          </a:p>
          <a:p>
            <a:pPr marL="0" indent="-228600" defTabSz="914400"/>
            <a:endParaRPr lang="en-US" sz="1700" dirty="0">
              <a:latin typeface="+mn-lt"/>
              <a:cs typeface="+mn-cs"/>
            </a:endParaRPr>
          </a:p>
          <a:p>
            <a:pPr indent="-228600" defTabSz="914400"/>
            <a:r>
              <a:rPr lang="en-US" sz="1700" b="1" dirty="0">
                <a:latin typeface="+mn-lt"/>
                <a:cs typeface="+mn-cs"/>
              </a:rPr>
              <a:t>Cleaning / Washing</a:t>
            </a:r>
            <a:r>
              <a:rPr lang="en-US" sz="1700" dirty="0">
                <a:latin typeface="+mn-lt"/>
                <a:cs typeface="+mn-cs"/>
              </a:rPr>
              <a:t>: Plates, glasses, cutlery need to be washed ready for re-use. A well-designed wash-up that allows adequate space for sorting and handling in conjunction with the correct dishwasher is vital.</a:t>
            </a:r>
          </a:p>
          <a:p>
            <a:pPr indent="-228600" defTabSz="914400"/>
            <a:endParaRPr lang="en-US" sz="700" dirty="0">
              <a:latin typeface="+mn-lt"/>
              <a:cs typeface="+mn-cs"/>
            </a:endParaRPr>
          </a:p>
        </p:txBody>
      </p:sp>
      <p:sp>
        <p:nvSpPr>
          <p:cNvPr id="4" name="Rectangle 3">
            <a:extLst>
              <a:ext uri="{FF2B5EF4-FFF2-40B4-BE49-F238E27FC236}">
                <a16:creationId xmlns:a16="http://schemas.microsoft.com/office/drawing/2014/main" id="{50BC9F6A-C264-7C4B-896A-85E13F787021}"/>
              </a:ext>
            </a:extLst>
          </p:cNvPr>
          <p:cNvSpPr/>
          <p:nvPr/>
        </p:nvSpPr>
        <p:spPr>
          <a:xfrm>
            <a:off x="6086512" y="6513719"/>
            <a:ext cx="3468887" cy="276999"/>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Arial"/>
                <a:ea typeface="+mn-ea"/>
                <a:cs typeface="+mn-cs"/>
              </a:rPr>
              <a:t>(Designing a Commercial Kitchen, 2017) </a:t>
            </a:r>
            <a:endParaRPr kumimoji="0" lang="en-AU" sz="1200" b="0" i="0" u="none" strike="noStrike" kern="1200" cap="none" spc="0" normalizeH="0" baseline="0" noProof="0" dirty="0">
              <a:ln>
                <a:noFill/>
              </a:ln>
              <a:solidFill>
                <a:schemeClr val="bg1"/>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59F3AC06-FB3B-0D44-BFA3-641A3EC04ECC}"/>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Tree>
    <p:extLst>
      <p:ext uri="{BB962C8B-B14F-4D97-AF65-F5344CB8AC3E}">
        <p14:creationId xmlns:p14="http://schemas.microsoft.com/office/powerpoint/2010/main" val="339563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D57B0-1D3F-794B-94C7-44EF09949C2F}"/>
              </a:ext>
            </a:extLst>
          </p:cNvPr>
          <p:cNvSpPr>
            <a:spLocks noGrp="1"/>
          </p:cNvSpPr>
          <p:nvPr>
            <p:ph type="title"/>
          </p:nvPr>
        </p:nvSpPr>
        <p:spPr>
          <a:xfrm>
            <a:off x="101113" y="-9109"/>
            <a:ext cx="6902681" cy="1325563"/>
          </a:xfrm>
        </p:spPr>
        <p:txBody>
          <a:bodyPr/>
          <a:lstStyle/>
          <a:p>
            <a:r>
              <a:rPr lang="en-AU" dirty="0">
                <a:solidFill>
                  <a:schemeClr val="tx2"/>
                </a:solidFill>
              </a:rPr>
              <a:t>Sample Layout</a:t>
            </a:r>
          </a:p>
        </p:txBody>
      </p:sp>
      <p:pic>
        <p:nvPicPr>
          <p:cNvPr id="4" name="Picture 3">
            <a:extLst>
              <a:ext uri="{FF2B5EF4-FFF2-40B4-BE49-F238E27FC236}">
                <a16:creationId xmlns:a16="http://schemas.microsoft.com/office/drawing/2014/main" id="{B9D7BF5B-28DE-9745-8BE0-E5F43E4292AC}"/>
              </a:ext>
            </a:extLst>
          </p:cNvPr>
          <p:cNvPicPr>
            <a:picLocks noChangeAspect="1"/>
          </p:cNvPicPr>
          <p:nvPr/>
        </p:nvPicPr>
        <p:blipFill>
          <a:blip r:embed="rId2"/>
          <a:stretch>
            <a:fillRect/>
          </a:stretch>
        </p:blipFill>
        <p:spPr>
          <a:xfrm>
            <a:off x="375138" y="999931"/>
            <a:ext cx="7655169" cy="5419860"/>
          </a:xfrm>
          <a:prstGeom prst="rect">
            <a:avLst/>
          </a:prstGeom>
        </p:spPr>
      </p:pic>
      <p:sp>
        <p:nvSpPr>
          <p:cNvPr id="5" name="Rectangle 4">
            <a:extLst>
              <a:ext uri="{FF2B5EF4-FFF2-40B4-BE49-F238E27FC236}">
                <a16:creationId xmlns:a16="http://schemas.microsoft.com/office/drawing/2014/main" id="{0365CC58-2B19-4446-AE29-B8176329F667}"/>
              </a:ext>
            </a:extLst>
          </p:cNvPr>
          <p:cNvSpPr/>
          <p:nvPr/>
        </p:nvSpPr>
        <p:spPr>
          <a:xfrm>
            <a:off x="6086512" y="6513719"/>
            <a:ext cx="3468887" cy="276999"/>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Arial"/>
                <a:ea typeface="+mn-ea"/>
                <a:cs typeface="+mn-cs"/>
              </a:rPr>
              <a:t>(Designing a Commercial Kitchen, 2017)</a:t>
            </a:r>
            <a:r>
              <a:rPr kumimoji="0" lang="en-US" sz="1200" b="0" i="0" u="none" strike="noStrike" kern="1200" cap="none" spc="0" normalizeH="0" baseline="0" noProof="0" dirty="0">
                <a:ln>
                  <a:noFill/>
                </a:ln>
                <a:solidFill>
                  <a:schemeClr val="bg1"/>
                </a:solidFill>
                <a:effectLst/>
                <a:uLnTx/>
                <a:uFillTx/>
                <a:latin typeface="Arial"/>
                <a:ea typeface="+mn-ea"/>
                <a:cs typeface="+mn-cs"/>
              </a:rPr>
              <a:t>) </a:t>
            </a:r>
            <a:endParaRPr kumimoji="0" lang="en-AU" sz="1200" b="0" i="0" u="none" strike="noStrike" kern="1200" cap="none" spc="0" normalizeH="0" baseline="0" noProof="0" dirty="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3449058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32BD2-10A7-FB42-AEBD-CAD4D7EA10B2}"/>
              </a:ext>
            </a:extLst>
          </p:cNvPr>
          <p:cNvSpPr>
            <a:spLocks noGrp="1"/>
          </p:cNvSpPr>
          <p:nvPr>
            <p:ph type="title"/>
          </p:nvPr>
        </p:nvSpPr>
        <p:spPr>
          <a:xfrm>
            <a:off x="516257" y="0"/>
            <a:ext cx="6902681" cy="1325563"/>
          </a:xfrm>
        </p:spPr>
        <p:txBody>
          <a:bodyPr/>
          <a:lstStyle/>
          <a:p>
            <a:r>
              <a:rPr lang="en-AU" dirty="0">
                <a:solidFill>
                  <a:schemeClr val="tx2"/>
                </a:solidFill>
              </a:rPr>
              <a:t>Kitchen Design Layout Options</a:t>
            </a:r>
            <a:endParaRPr lang="en-AU" dirty="0"/>
          </a:p>
        </p:txBody>
      </p:sp>
      <p:pic>
        <p:nvPicPr>
          <p:cNvPr id="9" name="Picture 8">
            <a:extLst>
              <a:ext uri="{FF2B5EF4-FFF2-40B4-BE49-F238E27FC236}">
                <a16:creationId xmlns:a16="http://schemas.microsoft.com/office/drawing/2014/main" id="{0F7E0B25-1A8B-DC47-A39B-5533B050C0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8051" y="1213690"/>
            <a:ext cx="4081981" cy="2625731"/>
          </a:xfrm>
          <a:prstGeom prst="rect">
            <a:avLst/>
          </a:prstGeom>
        </p:spPr>
      </p:pic>
      <p:pic>
        <p:nvPicPr>
          <p:cNvPr id="11" name="Picture 10">
            <a:extLst>
              <a:ext uri="{FF2B5EF4-FFF2-40B4-BE49-F238E27FC236}">
                <a16:creationId xmlns:a16="http://schemas.microsoft.com/office/drawing/2014/main" id="{4CCAFB76-5C7C-024F-B1DD-4ABE5025CB8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47641" y="1287795"/>
            <a:ext cx="3799645" cy="2453485"/>
          </a:xfrm>
          <a:prstGeom prst="rect">
            <a:avLst/>
          </a:prstGeom>
        </p:spPr>
      </p:pic>
      <p:sp>
        <p:nvSpPr>
          <p:cNvPr id="13" name="TextBox 12">
            <a:extLst>
              <a:ext uri="{FF2B5EF4-FFF2-40B4-BE49-F238E27FC236}">
                <a16:creationId xmlns:a16="http://schemas.microsoft.com/office/drawing/2014/main" id="{D8AC96C0-BBCC-2645-B474-9B6737A813D2}"/>
              </a:ext>
            </a:extLst>
          </p:cNvPr>
          <p:cNvSpPr txBox="1"/>
          <p:nvPr/>
        </p:nvSpPr>
        <p:spPr>
          <a:xfrm>
            <a:off x="522688" y="965637"/>
            <a:ext cx="3451340" cy="369332"/>
          </a:xfrm>
          <a:prstGeom prst="rect">
            <a:avLst/>
          </a:prstGeom>
          <a:noFill/>
        </p:spPr>
        <p:txBody>
          <a:bodyPr wrap="square" rtlCol="0">
            <a:spAutoFit/>
          </a:bodyPr>
          <a:lstStyle/>
          <a:p>
            <a:pPr algn="ctr"/>
            <a:r>
              <a:rPr lang="en-AU" dirty="0"/>
              <a:t>Island Style</a:t>
            </a:r>
          </a:p>
        </p:txBody>
      </p:sp>
      <p:sp>
        <p:nvSpPr>
          <p:cNvPr id="14" name="TextBox 13">
            <a:extLst>
              <a:ext uri="{FF2B5EF4-FFF2-40B4-BE49-F238E27FC236}">
                <a16:creationId xmlns:a16="http://schemas.microsoft.com/office/drawing/2014/main" id="{66AE07F7-C012-C741-A5A3-EF90DC88DFCE}"/>
              </a:ext>
            </a:extLst>
          </p:cNvPr>
          <p:cNvSpPr txBox="1"/>
          <p:nvPr/>
        </p:nvSpPr>
        <p:spPr>
          <a:xfrm>
            <a:off x="4315673" y="979837"/>
            <a:ext cx="3451340" cy="369332"/>
          </a:xfrm>
          <a:prstGeom prst="rect">
            <a:avLst/>
          </a:prstGeom>
          <a:noFill/>
        </p:spPr>
        <p:txBody>
          <a:bodyPr wrap="square" rtlCol="0">
            <a:spAutoFit/>
          </a:bodyPr>
          <a:lstStyle/>
          <a:p>
            <a:pPr algn="ctr"/>
            <a:r>
              <a:rPr lang="en-AU" dirty="0"/>
              <a:t>Zone Style</a:t>
            </a:r>
          </a:p>
        </p:txBody>
      </p:sp>
      <p:sp>
        <p:nvSpPr>
          <p:cNvPr id="17" name="TextBox 16">
            <a:extLst>
              <a:ext uri="{FF2B5EF4-FFF2-40B4-BE49-F238E27FC236}">
                <a16:creationId xmlns:a16="http://schemas.microsoft.com/office/drawing/2014/main" id="{2EB6DB89-71FA-D247-8532-3482B31A6969}"/>
              </a:ext>
            </a:extLst>
          </p:cNvPr>
          <p:cNvSpPr txBox="1"/>
          <p:nvPr/>
        </p:nvSpPr>
        <p:spPr>
          <a:xfrm>
            <a:off x="2590003" y="3820358"/>
            <a:ext cx="3451340" cy="369332"/>
          </a:xfrm>
          <a:prstGeom prst="rect">
            <a:avLst/>
          </a:prstGeom>
          <a:noFill/>
        </p:spPr>
        <p:txBody>
          <a:bodyPr wrap="square" rtlCol="0">
            <a:spAutoFit/>
          </a:bodyPr>
          <a:lstStyle/>
          <a:p>
            <a:pPr algn="ctr"/>
            <a:r>
              <a:rPr lang="en-AU" dirty="0"/>
              <a:t>Assembly Line Style</a:t>
            </a:r>
          </a:p>
        </p:txBody>
      </p:sp>
      <p:pic>
        <p:nvPicPr>
          <p:cNvPr id="16" name="Picture 15">
            <a:extLst>
              <a:ext uri="{FF2B5EF4-FFF2-40B4-BE49-F238E27FC236}">
                <a16:creationId xmlns:a16="http://schemas.microsoft.com/office/drawing/2014/main" id="{3D055C26-C006-3B43-8ECF-691C8162B72F}"/>
              </a:ext>
            </a:extLst>
          </p:cNvPr>
          <p:cNvPicPr>
            <a:picLocks noChangeAspect="1"/>
          </p:cNvPicPr>
          <p:nvPr/>
        </p:nvPicPr>
        <p:blipFill>
          <a:blip r:embed="rId5"/>
          <a:stretch>
            <a:fillRect/>
          </a:stretch>
        </p:blipFill>
        <p:spPr>
          <a:xfrm>
            <a:off x="1250983" y="4268768"/>
            <a:ext cx="6129380" cy="2291357"/>
          </a:xfrm>
          <a:prstGeom prst="rect">
            <a:avLst/>
          </a:prstGeom>
        </p:spPr>
      </p:pic>
      <p:sp>
        <p:nvSpPr>
          <p:cNvPr id="18" name="Rectangle 17">
            <a:extLst>
              <a:ext uri="{FF2B5EF4-FFF2-40B4-BE49-F238E27FC236}">
                <a16:creationId xmlns:a16="http://schemas.microsoft.com/office/drawing/2014/main" id="{6697D2FE-4DC0-5C4F-829C-A539A8FE6D57}"/>
              </a:ext>
            </a:extLst>
          </p:cNvPr>
          <p:cNvSpPr/>
          <p:nvPr/>
        </p:nvSpPr>
        <p:spPr>
          <a:xfrm>
            <a:off x="6629756" y="6563002"/>
            <a:ext cx="2598788" cy="276999"/>
          </a:xfrm>
          <a:prstGeom prst="rect">
            <a:avLst/>
          </a:prstGeom>
        </p:spPr>
        <p:txBody>
          <a:bodyPr wrap="none">
            <a:spAutoFit/>
          </a:bodyPr>
          <a:lstStyle/>
          <a:p>
            <a:r>
              <a:rPr lang="en-AU" sz="1200" dirty="0"/>
              <a:t>(Restaurant Kitchen Layouts, 2018)</a:t>
            </a:r>
          </a:p>
        </p:txBody>
      </p:sp>
    </p:spTree>
    <p:extLst>
      <p:ext uri="{BB962C8B-B14F-4D97-AF65-F5344CB8AC3E}">
        <p14:creationId xmlns:p14="http://schemas.microsoft.com/office/powerpoint/2010/main" val="3063288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2">
            <a:extLst>
              <a:ext uri="{FF2B5EF4-FFF2-40B4-BE49-F238E27FC236}">
                <a16:creationId xmlns:a16="http://schemas.microsoft.com/office/drawing/2014/main" id="{9D3A9E89-033E-4C4A-8C41-416DABFFD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6293361-111E-427D-8E5B-256944AC8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44588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E19015-BB37-3F49-9D77-2F98B38CDCF1}"/>
              </a:ext>
            </a:extLst>
          </p:cNvPr>
          <p:cNvSpPr>
            <a:spLocks noGrp="1"/>
          </p:cNvSpPr>
          <p:nvPr>
            <p:ph type="title" idx="4294967295"/>
          </p:nvPr>
        </p:nvSpPr>
        <p:spPr>
          <a:xfrm>
            <a:off x="5822442" y="1122363"/>
            <a:ext cx="2875788" cy="2902882"/>
          </a:xfrm>
        </p:spPr>
        <p:txBody>
          <a:bodyPr vert="horz" lIns="91440" tIns="45720" rIns="91440" bIns="45720" rtlCol="0" anchor="b">
            <a:normAutofit/>
          </a:bodyPr>
          <a:lstStyle/>
          <a:p>
            <a:pPr defTabSz="914400"/>
            <a:r>
              <a:rPr lang="en-US" sz="2900" b="0" dirty="0">
                <a:solidFill>
                  <a:schemeClr val="tx2"/>
                </a:solidFill>
                <a:latin typeface="+mj-lt"/>
                <a:cs typeface="+mj-cs"/>
              </a:rPr>
              <a:t>Watch: Pearls of Wisdom</a:t>
            </a:r>
            <a:br>
              <a:rPr lang="en-US" sz="2900" b="0" dirty="0">
                <a:latin typeface="+mj-lt"/>
                <a:cs typeface="+mj-cs"/>
              </a:rPr>
            </a:br>
            <a:br>
              <a:rPr lang="en-US" sz="2900" b="0" dirty="0">
                <a:latin typeface="+mj-lt"/>
                <a:cs typeface="+mj-cs"/>
              </a:rPr>
            </a:br>
            <a:r>
              <a:rPr lang="en-US" sz="2900" b="0" dirty="0">
                <a:latin typeface="+mj-lt"/>
                <a:cs typeface="+mj-cs"/>
              </a:rPr>
              <a:t>“How kitchen design affects efficiency”</a:t>
            </a:r>
            <a:br>
              <a:rPr lang="en-US" sz="2900" b="0" dirty="0">
                <a:latin typeface="+mj-lt"/>
                <a:cs typeface="+mj-cs"/>
              </a:rPr>
            </a:br>
            <a:r>
              <a:rPr lang="en-US" sz="2900" b="0" i="1" dirty="0">
                <a:latin typeface="+mj-lt"/>
                <a:cs typeface="+mj-cs"/>
              </a:rPr>
              <a:t>with Bryn Evans</a:t>
            </a:r>
            <a:endParaRPr lang="en-US" sz="2900" i="1" dirty="0">
              <a:latin typeface="+mj-lt"/>
              <a:cs typeface="+mj-cs"/>
            </a:endParaRPr>
          </a:p>
        </p:txBody>
      </p:sp>
      <p:grpSp>
        <p:nvGrpSpPr>
          <p:cNvPr id="17" name="Group 16">
            <a:extLst>
              <a:ext uri="{FF2B5EF4-FFF2-40B4-BE49-F238E27FC236}">
                <a16:creationId xmlns:a16="http://schemas.microsoft.com/office/drawing/2014/main" id="{FCDE997A-E6D1-4881-88E5-269E5AC3DD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22435" y="73152"/>
            <a:ext cx="884223" cy="232963"/>
            <a:chOff x="7763256" y="73152"/>
            <a:chExt cx="1178966" cy="232963"/>
          </a:xfrm>
        </p:grpSpPr>
        <p:sp>
          <p:nvSpPr>
            <p:cNvPr id="18" name="Rectangle 64">
              <a:extLst>
                <a:ext uri="{FF2B5EF4-FFF2-40B4-BE49-F238E27FC236}">
                  <a16:creationId xmlns:a16="http://schemas.microsoft.com/office/drawing/2014/main" id="{C5A17791-3735-41AA-BC18-9EE281D2BB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F95E12FB-5FC2-40B9-A965-8D75253579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E8C32A1A-9FA0-41F6-9AFF-8ECB7FAEDF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7CF33DCF-317C-4DA0-AB10-D7FFD765B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2903C14D-D613-4770-8686-F92B1DD38F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D5F133F7-E38D-4DA1-99C1-86F681CA33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5CAB3553-58B3-4262-BE0D-58D7CA75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9D1B417A-9677-4C16-A473-B9683700F9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7302AEA5-098D-4C81-88C5-07902BF9CF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7C4E3ACA-8B17-422E-90A9-7586D06E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BD4A1ED5-82F7-4465-9B76-3F80A489F3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69D1CC06-3A23-41C0-8EBB-28E61278E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462044AD-4120-4B1C-B41A-A45DA5551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30623D13-D545-4F2E-8425-E59D1BEF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E139ADAB-729A-4C31-B7E7-2532FF3FB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C7589FD1-9BFF-4E61-8C5E-8CF2AF79A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5F53515D-4E5F-4534-90F9-BD9DE478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C13CB45B-7C83-43EA-878D-FE9C4593EB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38BA5C82-1285-46A1-BA10-254B21663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199FE72C-20A3-4FB4-BD67-E7EDF540D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descr="A person looking at the camera&#10;&#10;Description automatically generated">
            <a:extLst>
              <a:ext uri="{FF2B5EF4-FFF2-40B4-BE49-F238E27FC236}">
                <a16:creationId xmlns:a16="http://schemas.microsoft.com/office/drawing/2014/main" id="{FEDF5D4C-AEB2-C049-AD0E-70DDBFAE5AE5}"/>
              </a:ext>
            </a:extLst>
          </p:cNvPr>
          <p:cNvPicPr>
            <a:picLocks noChangeAspect="1"/>
          </p:cNvPicPr>
          <p:nvPr/>
        </p:nvPicPr>
        <p:blipFill rotWithShape="1">
          <a:blip r:embed="rId3"/>
          <a:srcRect l="36305" r="3355"/>
          <a:stretch/>
        </p:blipFill>
        <p:spPr>
          <a:xfrm>
            <a:off x="382137" y="576072"/>
            <a:ext cx="5019420" cy="5522976"/>
          </a:xfrm>
          <a:prstGeom prst="rect">
            <a:avLst/>
          </a:prstGeom>
        </p:spPr>
      </p:pic>
      <p:sp>
        <p:nvSpPr>
          <p:cNvPr id="39" name="Rectangle 38">
            <a:extLst>
              <a:ext uri="{FF2B5EF4-FFF2-40B4-BE49-F238E27FC236}">
                <a16:creationId xmlns:a16="http://schemas.microsoft.com/office/drawing/2014/main" id="{78907291-9D6D-4740-81DB-441477BCA2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9144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DCBD5088-8E9D-F44E-897A-E7C096C3F391}"/>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pic>
        <p:nvPicPr>
          <p:cNvPr id="40" name="Picture 39">
            <a:extLst>
              <a:ext uri="{FF2B5EF4-FFF2-40B4-BE49-F238E27FC236}">
                <a16:creationId xmlns:a16="http://schemas.microsoft.com/office/drawing/2014/main" id="{BC6156E1-ABA2-2C48-9695-ECE4023552A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51506" y="6067751"/>
            <a:ext cx="693448" cy="406000"/>
          </a:xfrm>
          <a:prstGeom prst="rect">
            <a:avLst/>
          </a:prstGeom>
        </p:spPr>
      </p:pic>
    </p:spTree>
    <p:extLst>
      <p:ext uri="{BB962C8B-B14F-4D97-AF65-F5344CB8AC3E}">
        <p14:creationId xmlns:p14="http://schemas.microsoft.com/office/powerpoint/2010/main" val="2042376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3C9FD9-21C6-D94C-ABF7-69E3B919B7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AD189B-3B76-4D45-9CB2-B95308B2C8D3}"/>
              </a:ext>
            </a:extLst>
          </p:cNvPr>
          <p:cNvSpPr>
            <a:spLocks noGrp="1"/>
          </p:cNvSpPr>
          <p:nvPr>
            <p:ph type="title"/>
          </p:nvPr>
        </p:nvSpPr>
        <p:spPr>
          <a:xfrm>
            <a:off x="446103" y="640263"/>
            <a:ext cx="2819430" cy="1344975"/>
          </a:xfrm>
        </p:spPr>
        <p:txBody>
          <a:bodyPr vert="horz" lIns="91440" tIns="45720" rIns="91440" bIns="45720" rtlCol="0" anchor="ctr">
            <a:normAutofit/>
          </a:bodyPr>
          <a:lstStyle/>
          <a:p>
            <a:pPr defTabSz="914400"/>
            <a:r>
              <a:rPr lang="en-US" sz="3500" dirty="0">
                <a:solidFill>
                  <a:schemeClr val="tx2"/>
                </a:solidFill>
                <a:latin typeface="+mj-lt"/>
                <a:cs typeface="+mj-cs"/>
              </a:rPr>
              <a:t>Island Style</a:t>
            </a:r>
          </a:p>
        </p:txBody>
      </p:sp>
      <p:sp>
        <p:nvSpPr>
          <p:cNvPr id="4" name="Text Placeholder 3">
            <a:extLst>
              <a:ext uri="{FF2B5EF4-FFF2-40B4-BE49-F238E27FC236}">
                <a16:creationId xmlns:a16="http://schemas.microsoft.com/office/drawing/2014/main" id="{7F899C9B-1CDD-084A-AA1D-567523DDA411}"/>
              </a:ext>
            </a:extLst>
          </p:cNvPr>
          <p:cNvSpPr>
            <a:spLocks noGrp="1"/>
          </p:cNvSpPr>
          <p:nvPr>
            <p:ph type="body" sz="quarter" idx="10"/>
          </p:nvPr>
        </p:nvSpPr>
        <p:spPr>
          <a:xfrm>
            <a:off x="252663" y="1725156"/>
            <a:ext cx="3249230" cy="3773010"/>
          </a:xfrm>
          <a:prstGeom prst="rect">
            <a:avLst/>
          </a:prstGeom>
        </p:spPr>
        <p:txBody>
          <a:bodyPr vert="horz" lIns="91440" tIns="45720" rIns="91440" bIns="45720" rtlCol="0">
            <a:noAutofit/>
          </a:bodyPr>
          <a:lstStyle/>
          <a:p>
            <a:pPr indent="-228600" defTabSz="914400"/>
            <a:r>
              <a:rPr lang="en-US" sz="2000" dirty="0">
                <a:latin typeface="+mn-lt"/>
                <a:cs typeface="+mn-cs"/>
              </a:rPr>
              <a:t>An island-style kitchen features one main block in the middle of the main space. </a:t>
            </a:r>
          </a:p>
          <a:p>
            <a:pPr marL="0" indent="0" defTabSz="914400">
              <a:buNone/>
            </a:pPr>
            <a:endParaRPr lang="en-US" sz="2000" dirty="0">
              <a:latin typeface="+mn-lt"/>
              <a:cs typeface="+mn-cs"/>
            </a:endParaRPr>
          </a:p>
          <a:p>
            <a:pPr indent="-228600" defTabSz="914400"/>
            <a:r>
              <a:rPr lang="en-US" sz="2000" dirty="0">
                <a:latin typeface="+mn-lt"/>
                <a:cs typeface="+mn-cs"/>
              </a:rPr>
              <a:t>Usually the cooking equipment is in the middle, with food prep, storage and kitchen to FOH transition areas on the outer walls. Sometimes this is reversed</a:t>
            </a:r>
          </a:p>
        </p:txBody>
      </p:sp>
      <p:pic>
        <p:nvPicPr>
          <p:cNvPr id="7" name="Picture 6">
            <a:extLst>
              <a:ext uri="{FF2B5EF4-FFF2-40B4-BE49-F238E27FC236}">
                <a16:creationId xmlns:a16="http://schemas.microsoft.com/office/drawing/2014/main" id="{FFF31683-E38B-524F-866E-26C5634D1261}"/>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Tree>
    <p:extLst>
      <p:ext uri="{BB962C8B-B14F-4D97-AF65-F5344CB8AC3E}">
        <p14:creationId xmlns:p14="http://schemas.microsoft.com/office/powerpoint/2010/main" val="2001949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B9BC261-32D3-E747-8D51-40641F283C8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642616" y="10"/>
            <a:ext cx="6501384"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A5F558E-20E7-EB44-BDCC-DEE1F58067AA}"/>
              </a:ext>
            </a:extLst>
          </p:cNvPr>
          <p:cNvSpPr>
            <a:spLocks noGrp="1"/>
          </p:cNvSpPr>
          <p:nvPr>
            <p:ph type="title"/>
          </p:nvPr>
        </p:nvSpPr>
        <p:spPr>
          <a:xfrm>
            <a:off x="278320" y="1161288"/>
            <a:ext cx="2578608" cy="1124712"/>
          </a:xfrm>
        </p:spPr>
        <p:txBody>
          <a:bodyPr vert="horz" lIns="91440" tIns="45720" rIns="91440" bIns="45720" rtlCol="0" anchor="b">
            <a:normAutofit/>
          </a:bodyPr>
          <a:lstStyle/>
          <a:p>
            <a:pPr defTabSz="914400"/>
            <a:r>
              <a:rPr lang="en-US" sz="3200" dirty="0">
                <a:solidFill>
                  <a:schemeClr val="tx2"/>
                </a:solidFill>
                <a:latin typeface="+mj-lt"/>
                <a:cs typeface="+mj-cs"/>
              </a:rPr>
              <a:t>Zone Style</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8F9F2A9D-F9A6-E745-8AE5-0BBBF02C1594}"/>
              </a:ext>
            </a:extLst>
          </p:cNvPr>
          <p:cNvSpPr>
            <a:spLocks noGrp="1"/>
          </p:cNvSpPr>
          <p:nvPr>
            <p:ph type="body" sz="quarter" idx="10"/>
          </p:nvPr>
        </p:nvSpPr>
        <p:spPr>
          <a:xfrm>
            <a:off x="102050" y="2608199"/>
            <a:ext cx="4965250" cy="4094226"/>
          </a:xfrm>
          <a:prstGeom prst="rect">
            <a:avLst/>
          </a:prstGeom>
        </p:spPr>
        <p:txBody>
          <a:bodyPr vert="horz" lIns="91440" tIns="45720" rIns="91440" bIns="45720" rtlCol="0" anchor="t">
            <a:noAutofit/>
          </a:bodyPr>
          <a:lstStyle/>
          <a:p>
            <a:pPr indent="-228600" defTabSz="914400"/>
            <a:r>
              <a:rPr lang="en-US" sz="2200" dirty="0">
                <a:latin typeface="+mn-lt"/>
                <a:cs typeface="+mn-cs"/>
              </a:rPr>
              <a:t>In a zone-style layout the kitchen is divided into different sections. </a:t>
            </a:r>
          </a:p>
          <a:p>
            <a:pPr marL="0" indent="0" defTabSz="914400">
              <a:buNone/>
            </a:pPr>
            <a:endParaRPr lang="en-US" sz="2200" dirty="0">
              <a:latin typeface="+mn-lt"/>
              <a:cs typeface="+mn-cs"/>
            </a:endParaRPr>
          </a:p>
          <a:p>
            <a:pPr indent="-228600" defTabSz="914400"/>
            <a:r>
              <a:rPr lang="en-US" sz="2200" dirty="0">
                <a:latin typeface="+mn-lt"/>
                <a:cs typeface="+mn-cs"/>
              </a:rPr>
              <a:t>There are sections for food prep (hot and cold), for cooking, for refrigeration and ice machines.</a:t>
            </a:r>
          </a:p>
          <a:p>
            <a:pPr indent="-228600" defTabSz="914400"/>
            <a:endParaRPr lang="en-US" sz="2200" dirty="0">
              <a:latin typeface="+mn-lt"/>
              <a:cs typeface="+mn-cs"/>
            </a:endParaRPr>
          </a:p>
          <a:p>
            <a:pPr indent="-228600" defTabSz="914400"/>
            <a:r>
              <a:rPr lang="en-US" sz="2200" dirty="0">
                <a:latin typeface="+mn-lt"/>
                <a:cs typeface="+mn-cs"/>
              </a:rPr>
              <a:t>For sanitation and washing as well as a section for kitchen to FOH transition.</a:t>
            </a:r>
          </a:p>
        </p:txBody>
      </p:sp>
      <p:pic>
        <p:nvPicPr>
          <p:cNvPr id="11" name="Picture 10">
            <a:extLst>
              <a:ext uri="{FF2B5EF4-FFF2-40B4-BE49-F238E27FC236}">
                <a16:creationId xmlns:a16="http://schemas.microsoft.com/office/drawing/2014/main" id="{23EF1440-2B40-F54E-BC25-72E989234647}"/>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Tree>
    <p:extLst>
      <p:ext uri="{BB962C8B-B14F-4D97-AF65-F5344CB8AC3E}">
        <p14:creationId xmlns:p14="http://schemas.microsoft.com/office/powerpoint/2010/main" val="803111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BA80652-17D8-AE49-86B9-93371A3AA21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4065936" y="10"/>
            <a:ext cx="5078064"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12" name="Freeform: Shape 11">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142"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8645ADA-A1B1-6F49-A72E-7C344F14AE10}"/>
              </a:ext>
            </a:extLst>
          </p:cNvPr>
          <p:cNvSpPr>
            <a:spLocks noGrp="1"/>
          </p:cNvSpPr>
          <p:nvPr>
            <p:ph type="title"/>
          </p:nvPr>
        </p:nvSpPr>
        <p:spPr>
          <a:xfrm>
            <a:off x="281178" y="856488"/>
            <a:ext cx="3744468" cy="1243584"/>
          </a:xfrm>
        </p:spPr>
        <p:txBody>
          <a:bodyPr vert="horz" lIns="91440" tIns="45720" rIns="91440" bIns="45720" rtlCol="0" anchor="ctr">
            <a:normAutofit/>
          </a:bodyPr>
          <a:lstStyle/>
          <a:p>
            <a:pPr defTabSz="914400"/>
            <a:r>
              <a:rPr lang="en-US" sz="3000" dirty="0">
                <a:solidFill>
                  <a:schemeClr val="tx2"/>
                </a:solidFill>
                <a:latin typeface="+mj-lt"/>
                <a:cs typeface="+mj-cs"/>
              </a:rPr>
              <a:t>Assembly Line Style</a:t>
            </a:r>
          </a:p>
        </p:txBody>
      </p:sp>
      <p:sp>
        <p:nvSpPr>
          <p:cNvPr id="16" name="Rectangle 15">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326" y="2195336"/>
            <a:ext cx="373761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Rectangle 3">
            <a:extLst>
              <a:ext uri="{FF2B5EF4-FFF2-40B4-BE49-F238E27FC236}">
                <a16:creationId xmlns:a16="http://schemas.microsoft.com/office/drawing/2014/main" id="{437129F7-FDB2-044A-A56C-F3520E0FEE38}"/>
              </a:ext>
            </a:extLst>
          </p:cNvPr>
          <p:cNvSpPr/>
          <p:nvPr/>
        </p:nvSpPr>
        <p:spPr>
          <a:xfrm>
            <a:off x="48006" y="2439642"/>
            <a:ext cx="4874716" cy="3402363"/>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2000" dirty="0"/>
              <a:t>This is ideal for restaurants producing large quantities of the same food, such as pizza places or sandwich shops. </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The kitchen is laid out in order of use and equipment is set up in a line, creating a conveyor belt-style operation. </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A pizza shop, for example, can start with the refrigerator, moving to the dough-shaping area, to the pizza prep table, then to the gas deck oven, and eventually the warming and holding station or into a pizza box.</a:t>
            </a:r>
          </a:p>
        </p:txBody>
      </p:sp>
      <p:pic>
        <p:nvPicPr>
          <p:cNvPr id="11" name="Picture 10">
            <a:extLst>
              <a:ext uri="{FF2B5EF4-FFF2-40B4-BE49-F238E27FC236}">
                <a16:creationId xmlns:a16="http://schemas.microsoft.com/office/drawing/2014/main" id="{6D9BA260-B343-4345-9FBB-178B094CF4D0}"/>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Tree>
    <p:extLst>
      <p:ext uri="{BB962C8B-B14F-4D97-AF65-F5344CB8AC3E}">
        <p14:creationId xmlns:p14="http://schemas.microsoft.com/office/powerpoint/2010/main" val="7391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42C7B2-7BD6-433A-95AB-5AA4F44B5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7" descr="A sign above a door&#10;&#10;Description automatically generated">
            <a:extLst>
              <a:ext uri="{FF2B5EF4-FFF2-40B4-BE49-F238E27FC236}">
                <a16:creationId xmlns:a16="http://schemas.microsoft.com/office/drawing/2014/main" id="{64705E7C-F49E-9F42-AE12-D2E93E605CE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5857085" cy="6857990"/>
          </a:xfrm>
          <a:prstGeom prst="rect">
            <a:avLst/>
          </a:prstGeom>
        </p:spPr>
      </p:pic>
      <p:sp>
        <p:nvSpPr>
          <p:cNvPr id="15" name="Rectangle 14">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447" y="3986129"/>
            <a:ext cx="4716196" cy="2253231"/>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EE3E167-85B3-A64F-9BEA-6D21B526370F}"/>
              </a:ext>
            </a:extLst>
          </p:cNvPr>
          <p:cNvSpPr>
            <a:spLocks noGrp="1"/>
          </p:cNvSpPr>
          <p:nvPr>
            <p:ph type="title"/>
          </p:nvPr>
        </p:nvSpPr>
        <p:spPr>
          <a:xfrm>
            <a:off x="630936" y="4152624"/>
            <a:ext cx="1584198" cy="1920240"/>
          </a:xfrm>
        </p:spPr>
        <p:txBody>
          <a:bodyPr vert="horz" lIns="91440" tIns="45720" rIns="91440" bIns="45720" rtlCol="0" anchor="ctr">
            <a:normAutofit/>
          </a:bodyPr>
          <a:lstStyle/>
          <a:p>
            <a:pPr defTabSz="914400"/>
            <a:r>
              <a:rPr lang="en-US" sz="1900" kern="1200" dirty="0">
                <a:solidFill>
                  <a:schemeClr val="tx2"/>
                </a:solidFill>
                <a:latin typeface="+mj-lt"/>
                <a:ea typeface="+mj-ea"/>
                <a:cs typeface="+mj-cs"/>
              </a:rPr>
              <a:t>Practicalities</a:t>
            </a:r>
          </a:p>
        </p:txBody>
      </p:sp>
      <p:pic>
        <p:nvPicPr>
          <p:cNvPr id="6" name="Picture 5" descr="A pot that is sitting on a kitchen counter&#10;&#10;Description automatically generated">
            <a:extLst>
              <a:ext uri="{FF2B5EF4-FFF2-40B4-BE49-F238E27FC236}">
                <a16:creationId xmlns:a16="http://schemas.microsoft.com/office/drawing/2014/main" id="{F4DC9C2A-D57C-C448-82BC-718059BAD6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57090" y="1"/>
            <a:ext cx="3286910" cy="3345645"/>
          </a:xfrm>
          <a:prstGeom prst="rect">
            <a:avLst/>
          </a:prstGeom>
        </p:spPr>
      </p:pic>
      <p:sp>
        <p:nvSpPr>
          <p:cNvPr id="17" name="Rectangle 16">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401" y="47845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12880" y="5105887"/>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3A10187C-59AB-4D4B-A7FA-BD4F0AAFC09D}"/>
              </a:ext>
            </a:extLst>
          </p:cNvPr>
          <p:cNvSpPr>
            <a:spLocks noGrp="1"/>
          </p:cNvSpPr>
          <p:nvPr>
            <p:ph type="body" sz="quarter" idx="10"/>
          </p:nvPr>
        </p:nvSpPr>
        <p:spPr>
          <a:xfrm>
            <a:off x="2376297" y="4133351"/>
            <a:ext cx="2769306" cy="2253232"/>
          </a:xfrm>
        </p:spPr>
        <p:txBody>
          <a:bodyPr vert="horz" lIns="91440" tIns="45720" rIns="91440" bIns="45720" rtlCol="0" anchor="ctr">
            <a:normAutofit/>
          </a:bodyPr>
          <a:lstStyle/>
          <a:p>
            <a:pPr lvl="0" indent="-228600" defTabSz="914400"/>
            <a:r>
              <a:rPr lang="en-US" sz="1600" dirty="0">
                <a:latin typeface="+mn-lt"/>
                <a:cs typeface="+mn-cs"/>
              </a:rPr>
              <a:t>Plumbing Requirements</a:t>
            </a:r>
          </a:p>
          <a:p>
            <a:pPr lvl="0" indent="-228600" defTabSz="914400"/>
            <a:r>
              <a:rPr lang="en-US" sz="1600" dirty="0">
                <a:latin typeface="+mn-lt"/>
                <a:cs typeface="+mn-cs"/>
              </a:rPr>
              <a:t>Equipment Elevations</a:t>
            </a:r>
          </a:p>
          <a:p>
            <a:pPr lvl="0" indent="-228600" defTabSz="914400"/>
            <a:r>
              <a:rPr lang="en-US" sz="1600" dirty="0">
                <a:latin typeface="+mn-lt"/>
                <a:cs typeface="+mn-cs"/>
              </a:rPr>
              <a:t>Refrigeration </a:t>
            </a:r>
          </a:p>
          <a:p>
            <a:pPr lvl="0" indent="-228600" defTabSz="914400"/>
            <a:r>
              <a:rPr lang="en-US" sz="1600" dirty="0">
                <a:latin typeface="+mn-lt"/>
                <a:cs typeface="+mn-cs"/>
              </a:rPr>
              <a:t>Storage</a:t>
            </a:r>
          </a:p>
          <a:p>
            <a:pPr lvl="0" indent="-228600" defTabSz="914400"/>
            <a:r>
              <a:rPr lang="en-US" sz="1600" dirty="0">
                <a:latin typeface="+mn-lt"/>
                <a:cs typeface="+mn-cs"/>
              </a:rPr>
              <a:t>Fire Regulations</a:t>
            </a:r>
          </a:p>
          <a:p>
            <a:pPr lvl="0" indent="-228600" defTabSz="914400"/>
            <a:r>
              <a:rPr lang="en-US" sz="1600" dirty="0">
                <a:latin typeface="+mn-lt"/>
                <a:cs typeface="+mn-cs"/>
              </a:rPr>
              <a:t>Exhaust air extraction and intake requirements</a:t>
            </a:r>
          </a:p>
          <a:p>
            <a:pPr indent="-228600" defTabSz="914400"/>
            <a:endParaRPr lang="en-US" sz="1300" dirty="0">
              <a:latin typeface="+mn-lt"/>
              <a:cs typeface="+mn-cs"/>
            </a:endParaRPr>
          </a:p>
        </p:txBody>
      </p:sp>
      <p:pic>
        <p:nvPicPr>
          <p:cNvPr id="7" name="Picture 6">
            <a:extLst>
              <a:ext uri="{FF2B5EF4-FFF2-40B4-BE49-F238E27FC236}">
                <a16:creationId xmlns:a16="http://schemas.microsoft.com/office/drawing/2014/main" id="{95F2FDB5-1FF7-6340-9EF0-0454D00A213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3"/>
          <a:stretch/>
        </p:blipFill>
        <p:spPr>
          <a:xfrm>
            <a:off x="5857096" y="3512354"/>
            <a:ext cx="3286909" cy="3345646"/>
          </a:xfrm>
          <a:prstGeom prst="rect">
            <a:avLst/>
          </a:prstGeom>
        </p:spPr>
      </p:pic>
      <p:sp>
        <p:nvSpPr>
          <p:cNvPr id="4" name="Rectangle 3">
            <a:extLst>
              <a:ext uri="{FF2B5EF4-FFF2-40B4-BE49-F238E27FC236}">
                <a16:creationId xmlns:a16="http://schemas.microsoft.com/office/drawing/2014/main" id="{EFCEC2C2-8A4E-C441-8F6E-4BA8A1F44292}"/>
              </a:ext>
            </a:extLst>
          </p:cNvPr>
          <p:cNvSpPr/>
          <p:nvPr/>
        </p:nvSpPr>
        <p:spPr>
          <a:xfrm>
            <a:off x="429407" y="3441756"/>
            <a:ext cx="4716196" cy="584775"/>
          </a:xfrm>
          <a:prstGeom prst="rect">
            <a:avLst/>
          </a:prstGeom>
          <a:solidFill>
            <a:schemeClr val="bg1">
              <a:alpha val="78000"/>
            </a:schemeClr>
          </a:solid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a:ln>
                  <a:noFill/>
                </a:ln>
                <a:solidFill>
                  <a:schemeClr val="tx2"/>
                </a:solidFill>
                <a:effectLst/>
                <a:uLnTx/>
                <a:uFillTx/>
                <a:latin typeface="Arial"/>
                <a:ea typeface="+mn-ea"/>
                <a:cs typeface="+mn-cs"/>
              </a:rPr>
              <a:t>From Previous </a:t>
            </a:r>
            <a:r>
              <a:rPr kumimoji="0" lang="en-US" sz="3200" b="0" i="0" u="none" strike="noStrike" kern="1200" cap="none" spc="0" normalizeH="0" baseline="0" noProof="0" dirty="0">
                <a:ln>
                  <a:noFill/>
                </a:ln>
                <a:solidFill>
                  <a:schemeClr val="tx2"/>
                </a:solidFill>
                <a:effectLst/>
                <a:uLnTx/>
                <a:uFillTx/>
                <a:latin typeface="Arial"/>
                <a:ea typeface="+mn-ea"/>
                <a:cs typeface="+mn-cs"/>
              </a:rPr>
              <a:t>Week…</a:t>
            </a:r>
            <a:endParaRPr kumimoji="0" lang="en-AU" sz="3200" b="0" i="0" u="none" strike="noStrike" kern="1200" cap="none" spc="0" normalizeH="0" baseline="0" noProof="0" dirty="0">
              <a:ln>
                <a:noFill/>
              </a:ln>
              <a:solidFill>
                <a:schemeClr val="tx2"/>
              </a:solidFill>
              <a:effectLst/>
              <a:uLnTx/>
              <a:uFillTx/>
              <a:latin typeface="Arial"/>
              <a:ea typeface="+mn-ea"/>
              <a:cs typeface="+mn-cs"/>
            </a:endParaRPr>
          </a:p>
        </p:txBody>
      </p:sp>
      <p:pic>
        <p:nvPicPr>
          <p:cNvPr id="14" name="Picture 13">
            <a:extLst>
              <a:ext uri="{FF2B5EF4-FFF2-40B4-BE49-F238E27FC236}">
                <a16:creationId xmlns:a16="http://schemas.microsoft.com/office/drawing/2014/main" id="{6061FC08-46D1-E748-B5C6-747F34C0C1B2}"/>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Tree>
    <p:extLst>
      <p:ext uri="{BB962C8B-B14F-4D97-AF65-F5344CB8AC3E}">
        <p14:creationId xmlns:p14="http://schemas.microsoft.com/office/powerpoint/2010/main" val="1809406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9">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99920E-7DC5-A540-A2CB-DBF64328FFD0}"/>
              </a:ext>
            </a:extLst>
          </p:cNvPr>
          <p:cNvSpPr>
            <a:spLocks noGrp="1"/>
          </p:cNvSpPr>
          <p:nvPr>
            <p:ph type="title"/>
          </p:nvPr>
        </p:nvSpPr>
        <p:spPr>
          <a:xfrm>
            <a:off x="236055" y="780450"/>
            <a:ext cx="3364395" cy="1088136"/>
          </a:xfrm>
        </p:spPr>
        <p:txBody>
          <a:bodyPr vert="horz" lIns="91440" tIns="45720" rIns="91440" bIns="45720" rtlCol="0" anchor="b">
            <a:normAutofit/>
          </a:bodyPr>
          <a:lstStyle/>
          <a:p>
            <a:pPr defTabSz="914400"/>
            <a:r>
              <a:rPr lang="en-US" sz="3000" dirty="0">
                <a:solidFill>
                  <a:schemeClr val="tx2"/>
                </a:solidFill>
                <a:latin typeface="+mj-lt"/>
                <a:cs typeface="+mj-cs"/>
              </a:rPr>
              <a:t>Spatial Planning Questions</a:t>
            </a:r>
          </a:p>
        </p:txBody>
      </p:sp>
      <p:sp>
        <p:nvSpPr>
          <p:cNvPr id="21" name="Rectangle 11">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77773" y="45651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13">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610" y="2286000"/>
            <a:ext cx="32918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 Placeholder 2">
            <a:extLst>
              <a:ext uri="{FF2B5EF4-FFF2-40B4-BE49-F238E27FC236}">
                <a16:creationId xmlns:a16="http://schemas.microsoft.com/office/drawing/2014/main" id="{2BFED4E6-0B41-9C43-AA4A-FBA60E4FA285}"/>
              </a:ext>
            </a:extLst>
          </p:cNvPr>
          <p:cNvSpPr>
            <a:spLocks noGrp="1"/>
          </p:cNvSpPr>
          <p:nvPr>
            <p:ph type="body" sz="quarter" idx="10"/>
          </p:nvPr>
        </p:nvSpPr>
        <p:spPr>
          <a:xfrm>
            <a:off x="97593" y="2295144"/>
            <a:ext cx="3883446" cy="4562856"/>
          </a:xfrm>
        </p:spPr>
        <p:txBody>
          <a:bodyPr vert="horz" lIns="91440" tIns="45720" rIns="91440" bIns="45720" rtlCol="0" anchor="t">
            <a:normAutofit/>
          </a:bodyPr>
          <a:lstStyle/>
          <a:p>
            <a:pPr indent="-228600" defTabSz="914400"/>
            <a:r>
              <a:rPr lang="en-US" sz="2000" dirty="0">
                <a:latin typeface="+mn-lt"/>
                <a:cs typeface="+mn-cs"/>
              </a:rPr>
              <a:t>How much space do I have available?</a:t>
            </a:r>
          </a:p>
          <a:p>
            <a:pPr marL="0" indent="0" defTabSz="914400">
              <a:buNone/>
            </a:pPr>
            <a:endParaRPr lang="en-US" sz="2000" dirty="0">
              <a:latin typeface="+mn-lt"/>
              <a:cs typeface="+mn-cs"/>
            </a:endParaRPr>
          </a:p>
          <a:p>
            <a:pPr indent="-228600" defTabSz="914400"/>
            <a:r>
              <a:rPr lang="en-US" sz="2000" dirty="0">
                <a:latin typeface="+mn-lt"/>
                <a:cs typeface="+mn-cs"/>
              </a:rPr>
              <a:t>What is my intended food offer or menu?</a:t>
            </a:r>
          </a:p>
          <a:p>
            <a:pPr marL="0" indent="0" defTabSz="914400">
              <a:buNone/>
            </a:pPr>
            <a:endParaRPr lang="en-US" sz="2000" dirty="0">
              <a:latin typeface="+mn-lt"/>
              <a:cs typeface="+mn-cs"/>
            </a:endParaRPr>
          </a:p>
          <a:p>
            <a:pPr indent="-228600" defTabSz="914400"/>
            <a:r>
              <a:rPr lang="en-US" sz="2000" dirty="0">
                <a:latin typeface="+mn-lt"/>
                <a:cs typeface="+mn-cs"/>
              </a:rPr>
              <a:t>How many people will I be employing to run the kitchen?</a:t>
            </a:r>
          </a:p>
          <a:p>
            <a:pPr marL="0" indent="0" defTabSz="914400">
              <a:buNone/>
            </a:pPr>
            <a:endParaRPr lang="en-US" sz="2000" dirty="0">
              <a:latin typeface="+mn-lt"/>
              <a:cs typeface="+mn-cs"/>
            </a:endParaRPr>
          </a:p>
          <a:p>
            <a:pPr indent="-228600" defTabSz="914400"/>
            <a:r>
              <a:rPr lang="en-US" sz="2000" dirty="0">
                <a:latin typeface="+mn-lt"/>
                <a:cs typeface="+mn-cs"/>
              </a:rPr>
              <a:t>What is my style of service?</a:t>
            </a:r>
          </a:p>
          <a:p>
            <a:pPr marL="0" indent="0" defTabSz="914400">
              <a:buNone/>
            </a:pPr>
            <a:endParaRPr lang="en-US" sz="2000" dirty="0">
              <a:latin typeface="+mn-lt"/>
              <a:cs typeface="+mn-cs"/>
            </a:endParaRPr>
          </a:p>
          <a:p>
            <a:pPr indent="-228600" defTabSz="914400"/>
            <a:r>
              <a:rPr lang="en-US" sz="2000" dirty="0">
                <a:latin typeface="+mn-lt"/>
                <a:cs typeface="+mn-cs"/>
              </a:rPr>
              <a:t>How many covers am I looking to achieve?</a:t>
            </a:r>
          </a:p>
          <a:p>
            <a:pPr indent="-228600" defTabSz="914400"/>
            <a:endParaRPr lang="en-US" sz="1600" dirty="0">
              <a:latin typeface="+mn-lt"/>
              <a:cs typeface="+mn-cs"/>
            </a:endParaRPr>
          </a:p>
        </p:txBody>
      </p:sp>
      <p:pic>
        <p:nvPicPr>
          <p:cNvPr id="5" name="Picture 4" descr="A person standing in a kitchen preparing food&#10;&#10;Description automatically generated">
            <a:extLst>
              <a:ext uri="{FF2B5EF4-FFF2-40B4-BE49-F238E27FC236}">
                <a16:creationId xmlns:a16="http://schemas.microsoft.com/office/drawing/2014/main" id="{27D29362-E338-B647-8FF8-8E623885F61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3981039" y="10"/>
            <a:ext cx="5162961"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pic>
        <p:nvPicPr>
          <p:cNvPr id="15" name="Picture 14">
            <a:extLst>
              <a:ext uri="{FF2B5EF4-FFF2-40B4-BE49-F238E27FC236}">
                <a16:creationId xmlns:a16="http://schemas.microsoft.com/office/drawing/2014/main" id="{1700F840-7756-6044-B564-436EBA984D92}"/>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
        <p:nvSpPr>
          <p:cNvPr id="17" name="Rectangle 16">
            <a:extLst>
              <a:ext uri="{FF2B5EF4-FFF2-40B4-BE49-F238E27FC236}">
                <a16:creationId xmlns:a16="http://schemas.microsoft.com/office/drawing/2014/main" id="{4185E602-7FE3-6F43-BAF6-27B53A4AB7F2}"/>
              </a:ext>
            </a:extLst>
          </p:cNvPr>
          <p:cNvSpPr/>
          <p:nvPr/>
        </p:nvSpPr>
        <p:spPr>
          <a:xfrm>
            <a:off x="5983147" y="6475164"/>
            <a:ext cx="3468887" cy="276999"/>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Arial"/>
                <a:ea typeface="+mn-ea"/>
                <a:cs typeface="+mn-cs"/>
              </a:rPr>
              <a:t>(Designing a Commercial Kitchen, 2017) </a:t>
            </a:r>
            <a:endParaRPr kumimoji="0" lang="en-AU" sz="1200" b="0" i="0" u="none" strike="noStrike" kern="1200" cap="none" spc="0" normalizeH="0" baseline="0" noProof="0" dirty="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104942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E19015-BB37-3F49-9D77-2F98B38CDCF1}"/>
              </a:ext>
            </a:extLst>
          </p:cNvPr>
          <p:cNvSpPr>
            <a:spLocks noGrp="1"/>
          </p:cNvSpPr>
          <p:nvPr>
            <p:ph type="title" idx="4294967295"/>
          </p:nvPr>
        </p:nvSpPr>
        <p:spPr>
          <a:xfrm>
            <a:off x="342900" y="412454"/>
            <a:ext cx="1785938" cy="2101850"/>
          </a:xfrm>
        </p:spPr>
        <p:txBody>
          <a:bodyPr vert="horz" lIns="91440" tIns="45720" rIns="91440" bIns="45720" rtlCol="0" anchor="ctr">
            <a:normAutofit/>
          </a:bodyPr>
          <a:lstStyle/>
          <a:p>
            <a:pPr defTabSz="914400"/>
            <a:r>
              <a:rPr lang="en-US" sz="2000" b="0" kern="1200" dirty="0">
                <a:solidFill>
                  <a:schemeClr val="tx2"/>
                </a:solidFill>
                <a:latin typeface="+mj-lt"/>
                <a:ea typeface="+mj-ea"/>
                <a:cs typeface="+mj-cs"/>
              </a:rPr>
              <a:t>Watch: Pearls of Wisdom</a:t>
            </a:r>
            <a:br>
              <a:rPr lang="en-US" sz="2000" b="0" kern="1200" dirty="0">
                <a:solidFill>
                  <a:schemeClr val="tx2"/>
                </a:solidFill>
                <a:latin typeface="+mj-lt"/>
                <a:ea typeface="+mj-ea"/>
                <a:cs typeface="+mj-cs"/>
              </a:rPr>
            </a:br>
            <a:br>
              <a:rPr lang="en-US" sz="2000" b="0" kern="1200" dirty="0">
                <a:solidFill>
                  <a:schemeClr val="tx2"/>
                </a:solidFill>
                <a:latin typeface="+mj-lt"/>
                <a:ea typeface="+mj-ea"/>
                <a:cs typeface="+mj-cs"/>
              </a:rPr>
            </a:br>
            <a:r>
              <a:rPr lang="en-US" sz="2000" b="0" kern="1200" dirty="0">
                <a:solidFill>
                  <a:schemeClr val="tx2"/>
                </a:solidFill>
                <a:latin typeface="+mj-lt"/>
                <a:ea typeface="+mj-ea"/>
                <a:cs typeface="+mj-cs"/>
              </a:rPr>
              <a:t>“How I plan kitchens”</a:t>
            </a:r>
            <a:br>
              <a:rPr lang="en-US" sz="2000" b="0" kern="1200" dirty="0">
                <a:solidFill>
                  <a:schemeClr val="tx2"/>
                </a:solidFill>
                <a:latin typeface="+mj-lt"/>
                <a:ea typeface="+mj-ea"/>
                <a:cs typeface="+mj-cs"/>
              </a:rPr>
            </a:br>
            <a:r>
              <a:rPr lang="en-US" sz="2000" b="0" i="1" kern="1200" dirty="0">
                <a:solidFill>
                  <a:schemeClr val="tx2"/>
                </a:solidFill>
                <a:latin typeface="+mj-lt"/>
                <a:ea typeface="+mj-ea"/>
                <a:cs typeface="+mj-cs"/>
              </a:rPr>
              <a:t>with </a:t>
            </a:r>
            <a:r>
              <a:rPr lang="en-US" sz="2000" i="1" kern="1200" dirty="0">
                <a:solidFill>
                  <a:schemeClr val="tx2"/>
                </a:solidFill>
                <a:latin typeface="+mj-lt"/>
                <a:ea typeface="+mj-ea"/>
                <a:cs typeface="+mj-cs"/>
              </a:rPr>
              <a:t>Atul Kochhar</a:t>
            </a:r>
          </a:p>
        </p:txBody>
      </p:sp>
      <p:sp>
        <p:nvSpPr>
          <p:cNvPr id="17" name="Rectangle 16">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01049" y="1454932"/>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9D8E3BC-6943-E442-A30D-1B3A52771092}"/>
              </a:ext>
            </a:extLst>
          </p:cNvPr>
          <p:cNvSpPr>
            <a:spLocks noGrp="1"/>
          </p:cNvSpPr>
          <p:nvPr>
            <p:ph sz="quarter" idx="4294967295"/>
          </p:nvPr>
        </p:nvSpPr>
        <p:spPr>
          <a:xfrm>
            <a:off x="2368153" y="0"/>
            <a:ext cx="2432447" cy="2959629"/>
          </a:xfrm>
        </p:spPr>
        <p:txBody>
          <a:bodyPr vert="horz" lIns="91440" tIns="45720" rIns="91440" bIns="45720" rtlCol="0" anchor="ctr">
            <a:normAutofit lnSpcReduction="10000"/>
          </a:bodyPr>
          <a:lstStyle/>
          <a:p>
            <a:pPr marL="0" indent="0" defTabSz="914400">
              <a:buNone/>
            </a:pPr>
            <a:endParaRPr lang="en-US" sz="1100" dirty="0">
              <a:latin typeface="+mn-lt"/>
              <a:cs typeface="+mn-cs"/>
            </a:endParaRPr>
          </a:p>
          <a:p>
            <a:pPr marL="0" indent="0" defTabSz="914400">
              <a:buNone/>
            </a:pPr>
            <a:r>
              <a:rPr lang="en-US" sz="1500" dirty="0">
                <a:latin typeface="+mn-lt"/>
                <a:cs typeface="+mn-cs"/>
              </a:rPr>
              <a:t>In this video, Atul talks through how he approaches kitchen design and selects equipment.</a:t>
            </a:r>
          </a:p>
          <a:p>
            <a:pPr marL="0" indent="0" defTabSz="914400">
              <a:buNone/>
            </a:pPr>
            <a:endParaRPr lang="en-US" sz="1500" dirty="0">
              <a:latin typeface="+mn-lt"/>
              <a:cs typeface="+mn-cs"/>
            </a:endParaRPr>
          </a:p>
          <a:p>
            <a:pPr marL="0" indent="0" defTabSz="914400">
              <a:buNone/>
            </a:pPr>
            <a:r>
              <a:rPr lang="en-US" sz="1500" dirty="0">
                <a:latin typeface="+mn-lt"/>
                <a:cs typeface="+mn-cs"/>
              </a:rPr>
              <a:t>In his most recent restaurant, Kanishka, he had to alter the cooking techniques of some of the dishes as we was unable to use charcoal at the restaurant site. </a:t>
            </a:r>
          </a:p>
        </p:txBody>
      </p:sp>
      <p:pic>
        <p:nvPicPr>
          <p:cNvPr id="4" name="Picture 3">
            <a:extLst>
              <a:ext uri="{FF2B5EF4-FFF2-40B4-BE49-F238E27FC236}">
                <a16:creationId xmlns:a16="http://schemas.microsoft.com/office/drawing/2014/main" id="{89E28049-2BBD-E348-8B80-8BBBF4ED9BD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2959630"/>
            <a:ext cx="4800580" cy="3898370"/>
          </a:xfrm>
          <a:prstGeom prst="rect">
            <a:avLst/>
          </a:prstGeom>
        </p:spPr>
      </p:pic>
      <p:pic>
        <p:nvPicPr>
          <p:cNvPr id="10" name="Picture 9">
            <a:extLst>
              <a:ext uri="{FF2B5EF4-FFF2-40B4-BE49-F238E27FC236}">
                <a16:creationId xmlns:a16="http://schemas.microsoft.com/office/drawing/2014/main" id="{CF29D73D-3BA9-1C4D-AB1A-8DA39F24F14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943474" y="1"/>
            <a:ext cx="4200526" cy="6857999"/>
          </a:xfrm>
          <a:prstGeom prst="rect">
            <a:avLst/>
          </a:prstGeom>
        </p:spPr>
      </p:pic>
      <p:pic>
        <p:nvPicPr>
          <p:cNvPr id="13" name="Picture 12">
            <a:extLst>
              <a:ext uri="{FF2B5EF4-FFF2-40B4-BE49-F238E27FC236}">
                <a16:creationId xmlns:a16="http://schemas.microsoft.com/office/drawing/2014/main" id="{52D05053-5929-5A44-BBCC-E7A3AC55476C}"/>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pic>
        <p:nvPicPr>
          <p:cNvPr id="14" name="Picture 13">
            <a:extLst>
              <a:ext uri="{FF2B5EF4-FFF2-40B4-BE49-F238E27FC236}">
                <a16:creationId xmlns:a16="http://schemas.microsoft.com/office/drawing/2014/main" id="{867813C7-7519-CC4C-A7BD-EA859387D47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31565" y="2514304"/>
            <a:ext cx="693448" cy="406000"/>
          </a:xfrm>
          <a:prstGeom prst="rect">
            <a:avLst/>
          </a:prstGeom>
        </p:spPr>
      </p:pic>
    </p:spTree>
    <p:extLst>
      <p:ext uri="{BB962C8B-B14F-4D97-AF65-F5344CB8AC3E}">
        <p14:creationId xmlns:p14="http://schemas.microsoft.com/office/powerpoint/2010/main" val="1556455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able, person, food, sitting&#10;&#10;Description automatically generated">
            <a:extLst>
              <a:ext uri="{FF2B5EF4-FFF2-40B4-BE49-F238E27FC236}">
                <a16:creationId xmlns:a16="http://schemas.microsoft.com/office/drawing/2014/main" id="{670E5242-A9A6-3F40-9A6B-0263B686531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77360" y="10"/>
            <a:ext cx="4766640"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6" name="Picture 5" descr="A refrigerator filled with food&#10;&#10;Description automatically generated">
            <a:extLst>
              <a:ext uri="{FF2B5EF4-FFF2-40B4-BE49-F238E27FC236}">
                <a16:creationId xmlns:a16="http://schemas.microsoft.com/office/drawing/2014/main" id="{6EFBB106-B8A3-D84F-91FA-21A4CA979EE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377360" y="3493008"/>
            <a:ext cx="4766639"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3" name="Freeform: Shape 12">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8827E73B-1DAF-9F45-A96D-C07083679AAE}"/>
              </a:ext>
            </a:extLst>
          </p:cNvPr>
          <p:cNvSpPr>
            <a:spLocks noGrp="1"/>
          </p:cNvSpPr>
          <p:nvPr>
            <p:ph type="title"/>
          </p:nvPr>
        </p:nvSpPr>
        <p:spPr>
          <a:xfrm>
            <a:off x="336042" y="859536"/>
            <a:ext cx="3624601" cy="1243584"/>
          </a:xfrm>
        </p:spPr>
        <p:txBody>
          <a:bodyPr vert="horz" lIns="91440" tIns="45720" rIns="91440" bIns="45720" rtlCol="0" anchor="ctr">
            <a:normAutofit/>
          </a:bodyPr>
          <a:lstStyle/>
          <a:p>
            <a:pPr defTabSz="914400"/>
            <a:r>
              <a:rPr lang="en-US" sz="3000" kern="1200" dirty="0">
                <a:solidFill>
                  <a:schemeClr val="tx2"/>
                </a:solidFill>
                <a:latin typeface="+mj-lt"/>
                <a:ea typeface="+mj-ea"/>
                <a:cs typeface="+mj-cs"/>
              </a:rPr>
              <a:t>Delivery</a:t>
            </a:r>
          </a:p>
        </p:txBody>
      </p:sp>
      <p:sp>
        <p:nvSpPr>
          <p:cNvPr id="17" name="Rectangle 16">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9" name="Rectangle 18">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 Placeholder 2">
            <a:extLst>
              <a:ext uri="{FF2B5EF4-FFF2-40B4-BE49-F238E27FC236}">
                <a16:creationId xmlns:a16="http://schemas.microsoft.com/office/drawing/2014/main" id="{83B02029-D29F-AD42-877A-BF1DC81AC20A}"/>
              </a:ext>
            </a:extLst>
          </p:cNvPr>
          <p:cNvSpPr>
            <a:spLocks noGrp="1"/>
          </p:cNvSpPr>
          <p:nvPr>
            <p:ph type="body" sz="quarter" idx="10"/>
          </p:nvPr>
        </p:nvSpPr>
        <p:spPr>
          <a:xfrm>
            <a:off x="-34016" y="2269495"/>
            <a:ext cx="4674255" cy="4588505"/>
          </a:xfrm>
        </p:spPr>
        <p:txBody>
          <a:bodyPr vert="horz" lIns="91440" tIns="45720" rIns="91440" bIns="45720" rtlCol="0">
            <a:normAutofit/>
          </a:bodyPr>
          <a:lstStyle/>
          <a:p>
            <a:pPr indent="-228600" defTabSz="914400"/>
            <a:r>
              <a:rPr lang="en-US" sz="2000" dirty="0">
                <a:latin typeface="+mn-lt"/>
                <a:cs typeface="+mn-cs"/>
              </a:rPr>
              <a:t>Location of goods received should be as near as possible to the delivery point.</a:t>
            </a:r>
          </a:p>
          <a:p>
            <a:pPr indent="-228600" defTabSz="914400"/>
            <a:r>
              <a:rPr lang="en-US" sz="2000" dirty="0">
                <a:latin typeface="+mn-lt"/>
                <a:cs typeface="+mn-cs"/>
              </a:rPr>
              <a:t>Adequate room to allow staff to enter and exit the kitchen without being impeded by trolleys and crates (Health and Safety).</a:t>
            </a:r>
          </a:p>
          <a:p>
            <a:pPr indent="-228600" defTabSz="914400"/>
            <a:r>
              <a:rPr lang="en-US" sz="2000" dirty="0">
                <a:latin typeface="+mn-lt"/>
                <a:cs typeface="+mn-cs"/>
              </a:rPr>
              <a:t>An allowance of racking and table space.</a:t>
            </a:r>
          </a:p>
          <a:p>
            <a:pPr indent="-228600" defTabSz="914400"/>
            <a:r>
              <a:rPr lang="en-US" sz="2000" dirty="0">
                <a:latin typeface="+mn-lt"/>
                <a:cs typeface="+mn-cs"/>
              </a:rPr>
              <a:t>Fresh produce or a mix of fresh, pre-prepared and frozen and how often?</a:t>
            </a:r>
          </a:p>
          <a:p>
            <a:pPr indent="-228600" defTabSz="914400"/>
            <a:r>
              <a:rPr lang="en-US" sz="2000" dirty="0">
                <a:latin typeface="+mn-lt"/>
                <a:cs typeface="+mn-cs"/>
              </a:rPr>
              <a:t> This will determine what equipment is needed as well as have a bearing on storage and prep storage.</a:t>
            </a:r>
          </a:p>
          <a:p>
            <a:pPr indent="-228600" defTabSz="914400"/>
            <a:endParaRPr lang="en-US" sz="1400" dirty="0">
              <a:latin typeface="+mn-lt"/>
              <a:cs typeface="+mn-cs"/>
            </a:endParaRPr>
          </a:p>
        </p:txBody>
      </p:sp>
      <p:sp>
        <p:nvSpPr>
          <p:cNvPr id="4" name="Rectangle 3">
            <a:extLst>
              <a:ext uri="{FF2B5EF4-FFF2-40B4-BE49-F238E27FC236}">
                <a16:creationId xmlns:a16="http://schemas.microsoft.com/office/drawing/2014/main" id="{621D3D46-A3B7-9644-BB76-9F01CF861895}"/>
              </a:ext>
            </a:extLst>
          </p:cNvPr>
          <p:cNvSpPr/>
          <p:nvPr/>
        </p:nvSpPr>
        <p:spPr>
          <a:xfrm>
            <a:off x="5983147" y="6475164"/>
            <a:ext cx="3468887" cy="276999"/>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Arial"/>
                <a:ea typeface="+mn-ea"/>
                <a:cs typeface="+mn-cs"/>
              </a:rPr>
              <a:t>(Designing a Commercial Kitchen, 2017) </a:t>
            </a:r>
            <a:endParaRPr kumimoji="0" lang="en-AU" sz="1200" b="0" i="0" u="none" strike="noStrike" kern="1200" cap="none" spc="0" normalizeH="0" baseline="0" noProof="0" dirty="0">
              <a:ln>
                <a:noFill/>
              </a:ln>
              <a:solidFill>
                <a:schemeClr val="bg1"/>
              </a:solidFill>
              <a:effectLst/>
              <a:uLnTx/>
              <a:uFillTx/>
              <a:latin typeface="Arial"/>
              <a:ea typeface="+mn-ea"/>
              <a:cs typeface="+mn-cs"/>
            </a:endParaRPr>
          </a:p>
        </p:txBody>
      </p:sp>
      <p:pic>
        <p:nvPicPr>
          <p:cNvPr id="14" name="Picture 13">
            <a:extLst>
              <a:ext uri="{FF2B5EF4-FFF2-40B4-BE49-F238E27FC236}">
                <a16:creationId xmlns:a16="http://schemas.microsoft.com/office/drawing/2014/main" id="{AEB40AFB-8E3C-674A-BE0D-EDE4C59886FA}"/>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Tree>
    <p:extLst>
      <p:ext uri="{BB962C8B-B14F-4D97-AF65-F5344CB8AC3E}">
        <p14:creationId xmlns:p14="http://schemas.microsoft.com/office/powerpoint/2010/main" val="146056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F6479A-8AB8-7B47-8753-FC6C581301D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11330" y="-1"/>
            <a:ext cx="4632671" cy="2937954"/>
          </a:xfrm>
          <a:prstGeom prst="rect">
            <a:avLst/>
          </a:prstGeom>
        </p:spPr>
      </p:pic>
      <p:pic>
        <p:nvPicPr>
          <p:cNvPr id="4" name="Picture 3">
            <a:extLst>
              <a:ext uri="{FF2B5EF4-FFF2-40B4-BE49-F238E27FC236}">
                <a16:creationId xmlns:a16="http://schemas.microsoft.com/office/drawing/2014/main" id="{75F17F1A-DBE7-6945-8B50-C481CEF9679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b="-1"/>
          <a:stretch/>
        </p:blipFill>
        <p:spPr>
          <a:xfrm>
            <a:off x="3152728" y="2937953"/>
            <a:ext cx="5991270" cy="3920047"/>
          </a:xfrm>
          <a:prstGeom prst="rect">
            <a:avLst/>
          </a:prstGeom>
        </p:spPr>
      </p:pic>
      <p:sp>
        <p:nvSpPr>
          <p:cNvPr id="10" name="Freeform: Shape 9">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589485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5573380"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FBAC2EE-FA45-A04C-A296-EB455947574C}"/>
              </a:ext>
            </a:extLst>
          </p:cNvPr>
          <p:cNvSpPr>
            <a:spLocks noGrp="1"/>
          </p:cNvSpPr>
          <p:nvPr>
            <p:ph type="title"/>
          </p:nvPr>
        </p:nvSpPr>
        <p:spPr>
          <a:xfrm>
            <a:off x="84269" y="0"/>
            <a:ext cx="3949616" cy="1325563"/>
          </a:xfrm>
        </p:spPr>
        <p:txBody>
          <a:bodyPr vert="horz" lIns="91440" tIns="45720" rIns="91440" bIns="45720" rtlCol="0" anchor="ctr">
            <a:normAutofit/>
          </a:bodyPr>
          <a:lstStyle/>
          <a:p>
            <a:pPr defTabSz="914400"/>
            <a:r>
              <a:rPr lang="en-US" sz="4400" kern="1200" dirty="0">
                <a:solidFill>
                  <a:schemeClr val="tx1"/>
                </a:solidFill>
                <a:latin typeface="+mj-lt"/>
                <a:ea typeface="+mj-ea"/>
                <a:cs typeface="+mj-cs"/>
              </a:rPr>
              <a:t>Storage</a:t>
            </a:r>
          </a:p>
        </p:txBody>
      </p:sp>
      <p:sp>
        <p:nvSpPr>
          <p:cNvPr id="3" name="Text Placeholder 2">
            <a:extLst>
              <a:ext uri="{FF2B5EF4-FFF2-40B4-BE49-F238E27FC236}">
                <a16:creationId xmlns:a16="http://schemas.microsoft.com/office/drawing/2014/main" id="{456F5447-A757-874D-A26E-83D00E2B37B2}"/>
              </a:ext>
            </a:extLst>
          </p:cNvPr>
          <p:cNvSpPr>
            <a:spLocks noGrp="1"/>
          </p:cNvSpPr>
          <p:nvPr>
            <p:ph type="body" sz="quarter" idx="10"/>
          </p:nvPr>
        </p:nvSpPr>
        <p:spPr>
          <a:xfrm>
            <a:off x="84269" y="1014039"/>
            <a:ext cx="5110117" cy="5460218"/>
          </a:xfrm>
          <a:solidFill>
            <a:schemeClr val="bg1">
              <a:alpha val="55000"/>
            </a:schemeClr>
          </a:solidFill>
        </p:spPr>
        <p:txBody>
          <a:bodyPr vert="horz" lIns="91440" tIns="45720" rIns="91440" bIns="45720" rtlCol="0">
            <a:noAutofit/>
          </a:bodyPr>
          <a:lstStyle/>
          <a:p>
            <a:pPr indent="-228600" defTabSz="914400"/>
            <a:r>
              <a:rPr lang="en-US" sz="1500" dirty="0">
                <a:latin typeface="+mn-lt"/>
                <a:cs typeface="+mn-cs"/>
              </a:rPr>
              <a:t>Refrigerated Storage: Space permitting, a walk-in cold room is the ideal that most chefs and operators require.</a:t>
            </a:r>
          </a:p>
          <a:p>
            <a:pPr marL="0" indent="0" defTabSz="914400">
              <a:buNone/>
            </a:pPr>
            <a:r>
              <a:rPr lang="en-US" sz="1500" dirty="0">
                <a:latin typeface="+mn-lt"/>
                <a:cs typeface="+mn-cs"/>
              </a:rPr>
              <a:t> </a:t>
            </a:r>
          </a:p>
          <a:p>
            <a:pPr indent="-228600" defTabSz="914400"/>
            <a:r>
              <a:rPr lang="en-US" sz="1500" dirty="0">
                <a:latin typeface="+mn-lt"/>
                <a:cs typeface="+mn-cs"/>
              </a:rPr>
              <a:t>Freezer Storage: Walk in freezer differ from cold stores in the fact that they need an insulated floor to maintain its optimum temperature. Needs a raised floor.</a:t>
            </a:r>
          </a:p>
          <a:p>
            <a:pPr indent="-228600" defTabSz="914400"/>
            <a:endParaRPr lang="en-US" sz="1500" dirty="0">
              <a:latin typeface="+mn-lt"/>
              <a:cs typeface="+mn-cs"/>
            </a:endParaRPr>
          </a:p>
          <a:p>
            <a:pPr indent="-228600" defTabSz="914400"/>
            <a:r>
              <a:rPr lang="en-US" sz="1500" dirty="0">
                <a:latin typeface="+mn-lt"/>
                <a:cs typeface="+mn-cs"/>
              </a:rPr>
              <a:t>Dry Storage: Houses all the ambient goods that are used –tinned or canned goods, spices or fresh produce.</a:t>
            </a:r>
          </a:p>
          <a:p>
            <a:pPr marL="0" indent="0" defTabSz="914400">
              <a:buNone/>
            </a:pPr>
            <a:r>
              <a:rPr lang="en-US" sz="1500" dirty="0">
                <a:latin typeface="+mn-lt"/>
                <a:cs typeface="+mn-cs"/>
              </a:rPr>
              <a:t> </a:t>
            </a:r>
          </a:p>
          <a:p>
            <a:pPr indent="-228600" defTabSz="914400"/>
            <a:r>
              <a:rPr lang="en-US" sz="1500" dirty="0">
                <a:latin typeface="+mn-lt"/>
                <a:cs typeface="+mn-cs"/>
              </a:rPr>
              <a:t>Non-Food Storage – Non-perishable and disposables: This can be napkins, paper cups, paper plates, till rolls, order books etc. </a:t>
            </a:r>
          </a:p>
          <a:p>
            <a:pPr marL="0" indent="0" defTabSz="914400">
              <a:buNone/>
            </a:pPr>
            <a:endParaRPr lang="en-US" sz="1500" dirty="0">
              <a:latin typeface="+mn-lt"/>
              <a:cs typeface="+mn-cs"/>
            </a:endParaRPr>
          </a:p>
          <a:p>
            <a:pPr indent="-228600" defTabSz="914400"/>
            <a:r>
              <a:rPr lang="en-US" sz="1500" dirty="0">
                <a:latin typeface="+mn-lt"/>
                <a:cs typeface="+mn-cs"/>
              </a:rPr>
              <a:t>Crockery Storage: Located in an area that is clean and free from grease, water and dirty items. It’s normally located near to the exit table of the dish-wash area and nowhere near a pre-rinse spray. </a:t>
            </a:r>
          </a:p>
          <a:p>
            <a:pPr marL="0" indent="0" defTabSz="914400">
              <a:buNone/>
            </a:pPr>
            <a:endParaRPr lang="en-US" sz="1500" dirty="0">
              <a:latin typeface="+mn-lt"/>
              <a:cs typeface="+mn-cs"/>
            </a:endParaRPr>
          </a:p>
          <a:p>
            <a:pPr indent="-228600" defTabSz="914400"/>
            <a:r>
              <a:rPr lang="en-US" sz="1500" dirty="0">
                <a:latin typeface="+mn-lt"/>
                <a:cs typeface="+mn-cs"/>
              </a:rPr>
              <a:t>COSHH Storage (Control Of Substances Hazardous to Health): A lockable COSHH room/ cabinet. </a:t>
            </a:r>
          </a:p>
        </p:txBody>
      </p:sp>
      <p:pic>
        <p:nvPicPr>
          <p:cNvPr id="8" name="Picture 7">
            <a:extLst>
              <a:ext uri="{FF2B5EF4-FFF2-40B4-BE49-F238E27FC236}">
                <a16:creationId xmlns:a16="http://schemas.microsoft.com/office/drawing/2014/main" id="{ABA677F5-2D3F-AA4A-B74C-7F23A3DC5457}"/>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
        <p:nvSpPr>
          <p:cNvPr id="9" name="Rectangle 8">
            <a:extLst>
              <a:ext uri="{FF2B5EF4-FFF2-40B4-BE49-F238E27FC236}">
                <a16:creationId xmlns:a16="http://schemas.microsoft.com/office/drawing/2014/main" id="{8E0C8AD8-000C-0449-9007-77180A46C93A}"/>
              </a:ext>
            </a:extLst>
          </p:cNvPr>
          <p:cNvSpPr/>
          <p:nvPr/>
        </p:nvSpPr>
        <p:spPr>
          <a:xfrm>
            <a:off x="-3" y="6600727"/>
            <a:ext cx="3468887" cy="276999"/>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Arial"/>
                <a:ea typeface="+mn-ea"/>
                <a:cs typeface="+mn-cs"/>
              </a:rPr>
              <a:t>(Designing a Commercial Kitchen, 2017) </a:t>
            </a:r>
            <a:endParaRPr kumimoji="0" lang="en-AU" sz="1200" b="0" i="0" u="none" strike="noStrike" kern="1200" cap="none" spc="0" normalizeH="0" baseline="0" noProof="0" dirty="0">
              <a:ln>
                <a:noFill/>
              </a:ln>
              <a:solidFill>
                <a:schemeClr val="tx2"/>
              </a:solidFill>
              <a:effectLst/>
              <a:uLnTx/>
              <a:uFillTx/>
              <a:latin typeface="Arial"/>
              <a:ea typeface="+mn-ea"/>
              <a:cs typeface="+mn-cs"/>
            </a:endParaRPr>
          </a:p>
        </p:txBody>
      </p:sp>
    </p:spTree>
    <p:extLst>
      <p:ext uri="{BB962C8B-B14F-4D97-AF65-F5344CB8AC3E}">
        <p14:creationId xmlns:p14="http://schemas.microsoft.com/office/powerpoint/2010/main" val="168567509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61699-8A27-DC49-884C-0660F29D40FE}"/>
              </a:ext>
            </a:extLst>
          </p:cNvPr>
          <p:cNvSpPr>
            <a:spLocks noGrp="1"/>
          </p:cNvSpPr>
          <p:nvPr>
            <p:ph type="title"/>
          </p:nvPr>
        </p:nvSpPr>
        <p:spPr>
          <a:xfrm>
            <a:off x="283927" y="294789"/>
            <a:ext cx="6902681" cy="619612"/>
          </a:xfrm>
        </p:spPr>
        <p:txBody>
          <a:bodyPr/>
          <a:lstStyle/>
          <a:p>
            <a:r>
              <a:rPr lang="en-AU" dirty="0">
                <a:solidFill>
                  <a:schemeClr val="tx2"/>
                </a:solidFill>
              </a:rPr>
              <a:t>Consider Storage and Functionality</a:t>
            </a:r>
          </a:p>
        </p:txBody>
      </p:sp>
      <p:grpSp>
        <p:nvGrpSpPr>
          <p:cNvPr id="7" name="Group 6">
            <a:extLst>
              <a:ext uri="{FF2B5EF4-FFF2-40B4-BE49-F238E27FC236}">
                <a16:creationId xmlns:a16="http://schemas.microsoft.com/office/drawing/2014/main" id="{C629F64D-4398-2449-9F21-6E002DCE9BAD}"/>
              </a:ext>
            </a:extLst>
          </p:cNvPr>
          <p:cNvGrpSpPr/>
          <p:nvPr/>
        </p:nvGrpSpPr>
        <p:grpSpPr>
          <a:xfrm>
            <a:off x="163015" y="1027586"/>
            <a:ext cx="4347957" cy="2747872"/>
            <a:chOff x="283927" y="1462316"/>
            <a:chExt cx="4347957" cy="2747872"/>
          </a:xfrm>
        </p:grpSpPr>
        <p:pic>
          <p:nvPicPr>
            <p:cNvPr id="4" name="Picture 3">
              <a:extLst>
                <a:ext uri="{FF2B5EF4-FFF2-40B4-BE49-F238E27FC236}">
                  <a16:creationId xmlns:a16="http://schemas.microsoft.com/office/drawing/2014/main" id="{E5944B72-F045-C04A-AD97-7DA3E69ADF7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3927" y="1462316"/>
              <a:ext cx="3106617" cy="2170649"/>
            </a:xfrm>
            <a:prstGeom prst="rect">
              <a:avLst/>
            </a:prstGeom>
          </p:spPr>
        </p:pic>
        <p:sp>
          <p:nvSpPr>
            <p:cNvPr id="6" name="TextBox 5">
              <a:extLst>
                <a:ext uri="{FF2B5EF4-FFF2-40B4-BE49-F238E27FC236}">
                  <a16:creationId xmlns:a16="http://schemas.microsoft.com/office/drawing/2014/main" id="{AF8B08F7-46CA-064B-9C50-2A845B3B0523}"/>
                </a:ext>
              </a:extLst>
            </p:cNvPr>
            <p:cNvSpPr txBox="1"/>
            <p:nvPr/>
          </p:nvSpPr>
          <p:spPr>
            <a:xfrm>
              <a:off x="1180544" y="3286858"/>
              <a:ext cx="3451340" cy="923330"/>
            </a:xfrm>
            <a:prstGeom prst="rect">
              <a:avLst/>
            </a:prstGeom>
            <a:noFill/>
          </p:spPr>
          <p:txBody>
            <a:bodyPr wrap="square" rtlCol="0">
              <a:spAutoFit/>
            </a:bodyPr>
            <a:lstStyle/>
            <a:p>
              <a:pPr algn="ctr"/>
              <a:r>
                <a:rPr lang="en-AU" dirty="0"/>
                <a:t>Sliding door storage takes up less space and allow for movement in narrow spaces</a:t>
              </a:r>
            </a:p>
          </p:txBody>
        </p:sp>
      </p:grpSp>
      <p:grpSp>
        <p:nvGrpSpPr>
          <p:cNvPr id="9" name="Group 8">
            <a:extLst>
              <a:ext uri="{FF2B5EF4-FFF2-40B4-BE49-F238E27FC236}">
                <a16:creationId xmlns:a16="http://schemas.microsoft.com/office/drawing/2014/main" id="{945D02F9-3368-8644-AC11-7FE2ADD97ECC}"/>
              </a:ext>
            </a:extLst>
          </p:cNvPr>
          <p:cNvGrpSpPr/>
          <p:nvPr/>
        </p:nvGrpSpPr>
        <p:grpSpPr>
          <a:xfrm>
            <a:off x="4889793" y="1133749"/>
            <a:ext cx="4006754" cy="2522064"/>
            <a:chOff x="4117338" y="1393068"/>
            <a:chExt cx="4006754" cy="2522064"/>
          </a:xfrm>
        </p:grpSpPr>
        <p:pic>
          <p:nvPicPr>
            <p:cNvPr id="5" name="Picture 4">
              <a:extLst>
                <a:ext uri="{FF2B5EF4-FFF2-40B4-BE49-F238E27FC236}">
                  <a16:creationId xmlns:a16="http://schemas.microsoft.com/office/drawing/2014/main" id="{7E307CEA-5163-5944-A68F-1B4444696C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17338" y="1393068"/>
              <a:ext cx="4006754" cy="2035932"/>
            </a:xfrm>
            <a:prstGeom prst="rect">
              <a:avLst/>
            </a:prstGeom>
          </p:spPr>
        </p:pic>
        <p:sp>
          <p:nvSpPr>
            <p:cNvPr id="8" name="TextBox 7">
              <a:extLst>
                <a:ext uri="{FF2B5EF4-FFF2-40B4-BE49-F238E27FC236}">
                  <a16:creationId xmlns:a16="http://schemas.microsoft.com/office/drawing/2014/main" id="{756E0CC4-7C26-8241-B529-EFF6766707A3}"/>
                </a:ext>
              </a:extLst>
            </p:cNvPr>
            <p:cNvSpPr txBox="1"/>
            <p:nvPr/>
          </p:nvSpPr>
          <p:spPr>
            <a:xfrm>
              <a:off x="5146430" y="3268801"/>
              <a:ext cx="2977662" cy="646331"/>
            </a:xfrm>
            <a:prstGeom prst="rect">
              <a:avLst/>
            </a:prstGeom>
            <a:noFill/>
          </p:spPr>
          <p:txBody>
            <a:bodyPr wrap="square" rtlCol="0">
              <a:spAutoFit/>
            </a:bodyPr>
            <a:lstStyle/>
            <a:p>
              <a:pPr algn="ctr"/>
              <a:r>
                <a:rPr lang="en-AU" dirty="0"/>
                <a:t>Under work bench fridge drawer</a:t>
              </a:r>
            </a:p>
          </p:txBody>
        </p:sp>
      </p:grpSp>
      <p:grpSp>
        <p:nvGrpSpPr>
          <p:cNvPr id="12" name="Group 11">
            <a:extLst>
              <a:ext uri="{FF2B5EF4-FFF2-40B4-BE49-F238E27FC236}">
                <a16:creationId xmlns:a16="http://schemas.microsoft.com/office/drawing/2014/main" id="{7B2FC136-3DCF-CB46-A5A6-ACED9983131B}"/>
              </a:ext>
            </a:extLst>
          </p:cNvPr>
          <p:cNvGrpSpPr/>
          <p:nvPr/>
        </p:nvGrpSpPr>
        <p:grpSpPr>
          <a:xfrm>
            <a:off x="4900247" y="4051541"/>
            <a:ext cx="4243753" cy="2715016"/>
            <a:chOff x="4794738" y="4049786"/>
            <a:chExt cx="4243753" cy="2715016"/>
          </a:xfrm>
        </p:grpSpPr>
        <p:pic>
          <p:nvPicPr>
            <p:cNvPr id="10" name="Picture 9">
              <a:extLst>
                <a:ext uri="{FF2B5EF4-FFF2-40B4-BE49-F238E27FC236}">
                  <a16:creationId xmlns:a16="http://schemas.microsoft.com/office/drawing/2014/main" id="{AB73540F-ACF7-C946-8E98-6867080F1D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24040" y="4049786"/>
              <a:ext cx="3185801" cy="2389351"/>
            </a:xfrm>
            <a:prstGeom prst="rect">
              <a:avLst/>
            </a:prstGeom>
          </p:spPr>
        </p:pic>
        <p:sp>
          <p:nvSpPr>
            <p:cNvPr id="11" name="TextBox 10">
              <a:extLst>
                <a:ext uri="{FF2B5EF4-FFF2-40B4-BE49-F238E27FC236}">
                  <a16:creationId xmlns:a16="http://schemas.microsoft.com/office/drawing/2014/main" id="{261826C1-EB06-7E43-916E-01C53E7CD599}"/>
                </a:ext>
              </a:extLst>
            </p:cNvPr>
            <p:cNvSpPr txBox="1"/>
            <p:nvPr/>
          </p:nvSpPr>
          <p:spPr>
            <a:xfrm>
              <a:off x="4794738" y="6395470"/>
              <a:ext cx="4243753" cy="369332"/>
            </a:xfrm>
            <a:prstGeom prst="rect">
              <a:avLst/>
            </a:prstGeom>
            <a:noFill/>
          </p:spPr>
          <p:txBody>
            <a:bodyPr wrap="square" rtlCol="0">
              <a:spAutoFit/>
            </a:bodyPr>
            <a:lstStyle/>
            <a:p>
              <a:pPr algn="ctr"/>
              <a:r>
                <a:rPr lang="en-AU" dirty="0"/>
                <a:t>Wall shelves for storage where possible</a:t>
              </a:r>
            </a:p>
          </p:txBody>
        </p:sp>
      </p:grpSp>
      <p:sp>
        <p:nvSpPr>
          <p:cNvPr id="13" name="Rectangle 12">
            <a:extLst>
              <a:ext uri="{FF2B5EF4-FFF2-40B4-BE49-F238E27FC236}">
                <a16:creationId xmlns:a16="http://schemas.microsoft.com/office/drawing/2014/main" id="{6914FB67-E553-8A40-AB8C-F95744BEEB47}"/>
              </a:ext>
            </a:extLst>
          </p:cNvPr>
          <p:cNvSpPr/>
          <p:nvPr/>
        </p:nvSpPr>
        <p:spPr>
          <a:xfrm>
            <a:off x="113596" y="4283578"/>
            <a:ext cx="4572000" cy="2585323"/>
          </a:xfrm>
          <a:prstGeom prst="rect">
            <a:avLst/>
          </a:prstGeom>
        </p:spPr>
        <p:txBody>
          <a:bodyPr>
            <a:spAutoFit/>
          </a:bodyPr>
          <a:lstStyle/>
          <a:p>
            <a:r>
              <a:rPr lang="en-AU" dirty="0"/>
              <a:t>Equipment should be strategically placed so that staff can take as few steps as possible, with minimal bending, reaching, walking or turning. </a:t>
            </a:r>
          </a:p>
          <a:p>
            <a:endParaRPr lang="en-AU" dirty="0"/>
          </a:p>
          <a:p>
            <a:r>
              <a:rPr lang="en-AU" dirty="0"/>
              <a:t>Example: Salamander grill should be near your main oven range. Fridge, freezer and blast chiller should be close together for fast access to refrigeration.</a:t>
            </a:r>
          </a:p>
        </p:txBody>
      </p:sp>
    </p:spTree>
    <p:extLst>
      <p:ext uri="{BB962C8B-B14F-4D97-AF65-F5344CB8AC3E}">
        <p14:creationId xmlns:p14="http://schemas.microsoft.com/office/powerpoint/2010/main" val="34958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3105127-352E-B744-BB2F-BEBFBB47146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2642616" y="10"/>
            <a:ext cx="6501384"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42AFDD8-0D7A-1B41-B418-061CACB0890D}"/>
              </a:ext>
            </a:extLst>
          </p:cNvPr>
          <p:cNvSpPr>
            <a:spLocks noGrp="1"/>
          </p:cNvSpPr>
          <p:nvPr>
            <p:ph type="title"/>
          </p:nvPr>
        </p:nvSpPr>
        <p:spPr>
          <a:xfrm>
            <a:off x="278320" y="1161288"/>
            <a:ext cx="2578608" cy="1124712"/>
          </a:xfrm>
        </p:spPr>
        <p:txBody>
          <a:bodyPr vert="horz" lIns="91440" tIns="45720" rIns="91440" bIns="45720" rtlCol="0" anchor="b">
            <a:normAutofit/>
          </a:bodyPr>
          <a:lstStyle/>
          <a:p>
            <a:pPr defTabSz="914400"/>
            <a:r>
              <a:rPr lang="en-US" sz="2400" dirty="0">
                <a:solidFill>
                  <a:schemeClr val="tx2"/>
                </a:solidFill>
                <a:latin typeface="+mj-lt"/>
                <a:cs typeface="+mj-cs"/>
              </a:rPr>
              <a:t>Design for Energy Efficiency</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E5A7266E-C266-9644-97E6-650F784D750F}"/>
              </a:ext>
            </a:extLst>
          </p:cNvPr>
          <p:cNvSpPr>
            <a:spLocks noGrp="1"/>
          </p:cNvSpPr>
          <p:nvPr>
            <p:ph type="body" sz="quarter" idx="10"/>
          </p:nvPr>
        </p:nvSpPr>
        <p:spPr>
          <a:xfrm>
            <a:off x="278320" y="2718054"/>
            <a:ext cx="4293680" cy="3207258"/>
          </a:xfrm>
        </p:spPr>
        <p:txBody>
          <a:bodyPr vert="horz" lIns="91440" tIns="45720" rIns="91440" bIns="45720" rtlCol="0" anchor="t">
            <a:normAutofit/>
          </a:bodyPr>
          <a:lstStyle/>
          <a:p>
            <a:pPr defTabSz="914400"/>
            <a:r>
              <a:rPr lang="en-US" sz="1800" dirty="0">
                <a:latin typeface="+mn-lt"/>
                <a:cs typeface="+mn-cs"/>
              </a:rPr>
              <a:t>Creating an energy-efficient kitchen saves money. </a:t>
            </a:r>
          </a:p>
          <a:p>
            <a:pPr indent="-228600" defTabSz="914400"/>
            <a:endParaRPr lang="en-US" sz="1800" dirty="0">
              <a:latin typeface="+mn-lt"/>
              <a:cs typeface="+mn-cs"/>
            </a:endParaRPr>
          </a:p>
          <a:p>
            <a:pPr indent="-228600" defTabSz="914400"/>
            <a:r>
              <a:rPr lang="en-US" sz="1800" dirty="0">
                <a:latin typeface="+mn-lt"/>
                <a:cs typeface="+mn-cs"/>
              </a:rPr>
              <a:t>Refrigeration and cooking equipment should be kept apart to save your refrigeration unit from overworking. </a:t>
            </a:r>
          </a:p>
          <a:p>
            <a:pPr indent="-228600" defTabSz="914400"/>
            <a:endParaRPr lang="en-US" sz="1800" dirty="0">
              <a:latin typeface="+mn-lt"/>
              <a:cs typeface="+mn-cs"/>
            </a:endParaRPr>
          </a:p>
          <a:p>
            <a:pPr indent="-228600" defTabSz="914400"/>
            <a:r>
              <a:rPr lang="en-US" sz="1800" dirty="0">
                <a:latin typeface="+mn-lt"/>
                <a:cs typeface="+mn-cs"/>
              </a:rPr>
              <a:t>Cooking equipment should also be strategically placed to promote the ventilation hoods’ efficiency.</a:t>
            </a:r>
          </a:p>
        </p:txBody>
      </p:sp>
      <p:pic>
        <p:nvPicPr>
          <p:cNvPr id="11" name="Picture 10">
            <a:extLst>
              <a:ext uri="{FF2B5EF4-FFF2-40B4-BE49-F238E27FC236}">
                <a16:creationId xmlns:a16="http://schemas.microsoft.com/office/drawing/2014/main" id="{B6D0575E-CC3A-E049-9C62-A515DD61A214}"/>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
        <p:nvSpPr>
          <p:cNvPr id="6" name="Rectangle 5">
            <a:extLst>
              <a:ext uri="{FF2B5EF4-FFF2-40B4-BE49-F238E27FC236}">
                <a16:creationId xmlns:a16="http://schemas.microsoft.com/office/drawing/2014/main" id="{4E4DDD6C-9C12-6041-9866-9064D511670B}"/>
              </a:ext>
            </a:extLst>
          </p:cNvPr>
          <p:cNvSpPr/>
          <p:nvPr/>
        </p:nvSpPr>
        <p:spPr>
          <a:xfrm>
            <a:off x="642517" y="6025177"/>
            <a:ext cx="8196683" cy="646331"/>
          </a:xfrm>
          <a:prstGeom prst="rect">
            <a:avLst/>
          </a:prstGeom>
          <a:solidFill>
            <a:schemeClr val="bg1">
              <a:alpha val="75000"/>
            </a:schemeClr>
          </a:solidFill>
        </p:spPr>
        <p:txBody>
          <a:bodyPr wrap="square">
            <a:spAutoFit/>
          </a:bodyPr>
          <a:lstStyle/>
          <a:p>
            <a:r>
              <a:rPr lang="en-AU" dirty="0">
                <a:solidFill>
                  <a:schemeClr val="tx2"/>
                </a:solidFill>
              </a:rPr>
              <a:t>TIP: A heated kitchen can also affect equipment. </a:t>
            </a:r>
          </a:p>
          <a:p>
            <a:r>
              <a:rPr lang="en-AU" dirty="0">
                <a:solidFill>
                  <a:schemeClr val="tx2"/>
                </a:solidFill>
              </a:rPr>
              <a:t>Equipment such as fridges can lose effectiveness if the atmosphere is too hot</a:t>
            </a:r>
            <a:r>
              <a:rPr lang="en-AU" dirty="0"/>
              <a:t>.</a:t>
            </a:r>
          </a:p>
        </p:txBody>
      </p:sp>
    </p:spTree>
    <p:extLst>
      <p:ext uri="{BB962C8B-B14F-4D97-AF65-F5344CB8AC3E}">
        <p14:creationId xmlns:p14="http://schemas.microsoft.com/office/powerpoint/2010/main" val="191270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C4179-59E2-5C47-9995-797ACD2E3922}"/>
              </a:ext>
            </a:extLst>
          </p:cNvPr>
          <p:cNvSpPr>
            <a:spLocks noGrp="1"/>
          </p:cNvSpPr>
          <p:nvPr>
            <p:ph type="title"/>
          </p:nvPr>
        </p:nvSpPr>
        <p:spPr>
          <a:xfrm>
            <a:off x="363416" y="-8606"/>
            <a:ext cx="6902681" cy="1325563"/>
          </a:xfrm>
        </p:spPr>
        <p:txBody>
          <a:bodyPr/>
          <a:lstStyle/>
          <a:p>
            <a:r>
              <a:rPr lang="en-AU" dirty="0">
                <a:solidFill>
                  <a:schemeClr val="tx2"/>
                </a:solidFill>
              </a:rPr>
              <a:t>Cooking Equipment</a:t>
            </a:r>
          </a:p>
        </p:txBody>
      </p:sp>
      <p:grpSp>
        <p:nvGrpSpPr>
          <p:cNvPr id="6" name="Group 5">
            <a:extLst>
              <a:ext uri="{FF2B5EF4-FFF2-40B4-BE49-F238E27FC236}">
                <a16:creationId xmlns:a16="http://schemas.microsoft.com/office/drawing/2014/main" id="{CE6A4B73-F08D-4749-8F2B-527C27BE1382}"/>
              </a:ext>
            </a:extLst>
          </p:cNvPr>
          <p:cNvGrpSpPr/>
          <p:nvPr/>
        </p:nvGrpSpPr>
        <p:grpSpPr>
          <a:xfrm>
            <a:off x="363416" y="1163151"/>
            <a:ext cx="2743200" cy="2083832"/>
            <a:chOff x="363416" y="1163151"/>
            <a:chExt cx="2743200" cy="2083832"/>
          </a:xfrm>
        </p:grpSpPr>
        <p:pic>
          <p:nvPicPr>
            <p:cNvPr id="4" name="Picture 3">
              <a:extLst>
                <a:ext uri="{FF2B5EF4-FFF2-40B4-BE49-F238E27FC236}">
                  <a16:creationId xmlns:a16="http://schemas.microsoft.com/office/drawing/2014/main" id="{BD974CBF-D4E6-814E-AC00-FC35B4EA0A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3416" y="1163151"/>
              <a:ext cx="2743200" cy="1714500"/>
            </a:xfrm>
            <a:prstGeom prst="rect">
              <a:avLst/>
            </a:prstGeom>
          </p:spPr>
        </p:pic>
        <p:sp>
          <p:nvSpPr>
            <p:cNvPr id="5" name="TextBox 4">
              <a:extLst>
                <a:ext uri="{FF2B5EF4-FFF2-40B4-BE49-F238E27FC236}">
                  <a16:creationId xmlns:a16="http://schemas.microsoft.com/office/drawing/2014/main" id="{5234601F-A655-3548-9AE6-0E56751D4BDC}"/>
                </a:ext>
              </a:extLst>
            </p:cNvPr>
            <p:cNvSpPr txBox="1"/>
            <p:nvPr/>
          </p:nvSpPr>
          <p:spPr>
            <a:xfrm>
              <a:off x="1078522" y="2877651"/>
              <a:ext cx="1840523" cy="369332"/>
            </a:xfrm>
            <a:prstGeom prst="rect">
              <a:avLst/>
            </a:prstGeom>
            <a:noFill/>
          </p:spPr>
          <p:txBody>
            <a:bodyPr wrap="square" rtlCol="0">
              <a:spAutoFit/>
            </a:bodyPr>
            <a:lstStyle/>
            <a:p>
              <a:r>
                <a:rPr lang="en-AU" dirty="0"/>
                <a:t>Gas Hob</a:t>
              </a:r>
            </a:p>
          </p:txBody>
        </p:sp>
      </p:grpSp>
      <p:grpSp>
        <p:nvGrpSpPr>
          <p:cNvPr id="9" name="Group 8">
            <a:extLst>
              <a:ext uri="{FF2B5EF4-FFF2-40B4-BE49-F238E27FC236}">
                <a16:creationId xmlns:a16="http://schemas.microsoft.com/office/drawing/2014/main" id="{D7196D98-B5C7-7E42-A425-B49A903F64E4}"/>
              </a:ext>
            </a:extLst>
          </p:cNvPr>
          <p:cNvGrpSpPr/>
          <p:nvPr/>
        </p:nvGrpSpPr>
        <p:grpSpPr>
          <a:xfrm>
            <a:off x="3272529" y="1346265"/>
            <a:ext cx="2295931" cy="1930026"/>
            <a:chOff x="3272529" y="1346265"/>
            <a:chExt cx="2295931" cy="1930026"/>
          </a:xfrm>
        </p:grpSpPr>
        <p:pic>
          <p:nvPicPr>
            <p:cNvPr id="7" name="Picture 6">
              <a:extLst>
                <a:ext uri="{FF2B5EF4-FFF2-40B4-BE49-F238E27FC236}">
                  <a16:creationId xmlns:a16="http://schemas.microsoft.com/office/drawing/2014/main" id="{B55AB86D-C2CA-BA4B-B8ED-A5DF6EEF48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2529" y="1346265"/>
              <a:ext cx="2295931" cy="1531386"/>
            </a:xfrm>
            <a:prstGeom prst="rect">
              <a:avLst/>
            </a:prstGeom>
          </p:spPr>
        </p:pic>
        <p:sp>
          <p:nvSpPr>
            <p:cNvPr id="8" name="TextBox 7">
              <a:extLst>
                <a:ext uri="{FF2B5EF4-FFF2-40B4-BE49-F238E27FC236}">
                  <a16:creationId xmlns:a16="http://schemas.microsoft.com/office/drawing/2014/main" id="{CC715023-5455-7D40-966E-7A33DBBB5513}"/>
                </a:ext>
              </a:extLst>
            </p:cNvPr>
            <p:cNvSpPr txBox="1"/>
            <p:nvPr/>
          </p:nvSpPr>
          <p:spPr>
            <a:xfrm>
              <a:off x="3727937" y="2906959"/>
              <a:ext cx="1840523" cy="369332"/>
            </a:xfrm>
            <a:prstGeom prst="rect">
              <a:avLst/>
            </a:prstGeom>
            <a:noFill/>
          </p:spPr>
          <p:txBody>
            <a:bodyPr wrap="square" rtlCol="0">
              <a:spAutoFit/>
            </a:bodyPr>
            <a:lstStyle/>
            <a:p>
              <a:r>
                <a:rPr lang="en-AU" dirty="0"/>
                <a:t>Induction</a:t>
              </a:r>
            </a:p>
          </p:txBody>
        </p:sp>
      </p:grpSp>
      <p:grpSp>
        <p:nvGrpSpPr>
          <p:cNvPr id="12" name="Group 11">
            <a:extLst>
              <a:ext uri="{FF2B5EF4-FFF2-40B4-BE49-F238E27FC236}">
                <a16:creationId xmlns:a16="http://schemas.microsoft.com/office/drawing/2014/main" id="{8ABDACF8-F8A2-BE48-9BCE-99E409C330B7}"/>
              </a:ext>
            </a:extLst>
          </p:cNvPr>
          <p:cNvGrpSpPr/>
          <p:nvPr/>
        </p:nvGrpSpPr>
        <p:grpSpPr>
          <a:xfrm>
            <a:off x="5734374" y="1346265"/>
            <a:ext cx="2041848" cy="1894856"/>
            <a:chOff x="5734374" y="1346265"/>
            <a:chExt cx="2041848" cy="1894856"/>
          </a:xfrm>
        </p:grpSpPr>
        <p:pic>
          <p:nvPicPr>
            <p:cNvPr id="10" name="Picture 9">
              <a:extLst>
                <a:ext uri="{FF2B5EF4-FFF2-40B4-BE49-F238E27FC236}">
                  <a16:creationId xmlns:a16="http://schemas.microsoft.com/office/drawing/2014/main" id="{FF7A621C-314D-AF42-BA97-99F9EC4E73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34374" y="1346265"/>
              <a:ext cx="2041848" cy="1531386"/>
            </a:xfrm>
            <a:prstGeom prst="rect">
              <a:avLst/>
            </a:prstGeom>
          </p:spPr>
        </p:pic>
        <p:sp>
          <p:nvSpPr>
            <p:cNvPr id="11" name="TextBox 10">
              <a:extLst>
                <a:ext uri="{FF2B5EF4-FFF2-40B4-BE49-F238E27FC236}">
                  <a16:creationId xmlns:a16="http://schemas.microsoft.com/office/drawing/2014/main" id="{FA2136BC-51CE-FF4A-9508-EBB235CFEA00}"/>
                </a:ext>
              </a:extLst>
            </p:cNvPr>
            <p:cNvSpPr txBox="1"/>
            <p:nvPr/>
          </p:nvSpPr>
          <p:spPr>
            <a:xfrm>
              <a:off x="5935699" y="2871789"/>
              <a:ext cx="1840523" cy="369332"/>
            </a:xfrm>
            <a:prstGeom prst="rect">
              <a:avLst/>
            </a:prstGeom>
            <a:noFill/>
          </p:spPr>
          <p:txBody>
            <a:bodyPr wrap="square" rtlCol="0">
              <a:spAutoFit/>
            </a:bodyPr>
            <a:lstStyle/>
            <a:p>
              <a:r>
                <a:rPr lang="en-AU" dirty="0"/>
                <a:t>Deep Fryer</a:t>
              </a:r>
            </a:p>
          </p:txBody>
        </p:sp>
      </p:grpSp>
      <p:grpSp>
        <p:nvGrpSpPr>
          <p:cNvPr id="15" name="Group 14">
            <a:extLst>
              <a:ext uri="{FF2B5EF4-FFF2-40B4-BE49-F238E27FC236}">
                <a16:creationId xmlns:a16="http://schemas.microsoft.com/office/drawing/2014/main" id="{2BACEC5D-3A1E-4B42-A2E1-FCB1CD334F90}"/>
              </a:ext>
            </a:extLst>
          </p:cNvPr>
          <p:cNvGrpSpPr/>
          <p:nvPr/>
        </p:nvGrpSpPr>
        <p:grpSpPr>
          <a:xfrm>
            <a:off x="25274" y="3193655"/>
            <a:ext cx="2664026" cy="2271613"/>
            <a:chOff x="256228" y="3178841"/>
            <a:chExt cx="3088711" cy="2980561"/>
          </a:xfrm>
        </p:grpSpPr>
        <p:pic>
          <p:nvPicPr>
            <p:cNvPr id="13" name="Picture 12">
              <a:extLst>
                <a:ext uri="{FF2B5EF4-FFF2-40B4-BE49-F238E27FC236}">
                  <a16:creationId xmlns:a16="http://schemas.microsoft.com/office/drawing/2014/main" id="{38595966-95CB-D642-B6F2-237B19623D1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6228" y="3178841"/>
              <a:ext cx="2889738" cy="2889738"/>
            </a:xfrm>
            <a:prstGeom prst="rect">
              <a:avLst/>
            </a:prstGeom>
          </p:spPr>
        </p:pic>
        <p:sp>
          <p:nvSpPr>
            <p:cNvPr id="14" name="TextBox 13">
              <a:extLst>
                <a:ext uri="{FF2B5EF4-FFF2-40B4-BE49-F238E27FC236}">
                  <a16:creationId xmlns:a16="http://schemas.microsoft.com/office/drawing/2014/main" id="{809FE86E-8EEA-D14E-9EF6-893C17C65C8D}"/>
                </a:ext>
              </a:extLst>
            </p:cNvPr>
            <p:cNvSpPr txBox="1"/>
            <p:nvPr/>
          </p:nvSpPr>
          <p:spPr>
            <a:xfrm>
              <a:off x="1504416" y="5790070"/>
              <a:ext cx="1840523" cy="369332"/>
            </a:xfrm>
            <a:prstGeom prst="rect">
              <a:avLst/>
            </a:prstGeom>
            <a:noFill/>
          </p:spPr>
          <p:txBody>
            <a:bodyPr wrap="square" rtlCol="0">
              <a:spAutoFit/>
            </a:bodyPr>
            <a:lstStyle/>
            <a:p>
              <a:r>
                <a:rPr lang="en-AU" dirty="0"/>
                <a:t>Combi Oven</a:t>
              </a:r>
            </a:p>
          </p:txBody>
        </p:sp>
      </p:grpSp>
      <p:grpSp>
        <p:nvGrpSpPr>
          <p:cNvPr id="18" name="Group 17">
            <a:extLst>
              <a:ext uri="{FF2B5EF4-FFF2-40B4-BE49-F238E27FC236}">
                <a16:creationId xmlns:a16="http://schemas.microsoft.com/office/drawing/2014/main" id="{9AA8689B-ABD4-8E47-993F-BFCD3D66346B}"/>
              </a:ext>
            </a:extLst>
          </p:cNvPr>
          <p:cNvGrpSpPr/>
          <p:nvPr/>
        </p:nvGrpSpPr>
        <p:grpSpPr>
          <a:xfrm>
            <a:off x="2428617" y="3367379"/>
            <a:ext cx="2231999" cy="2200277"/>
            <a:chOff x="2475116" y="3305599"/>
            <a:chExt cx="3044984" cy="2490536"/>
          </a:xfrm>
        </p:grpSpPr>
        <p:pic>
          <p:nvPicPr>
            <p:cNvPr id="16" name="Picture 15">
              <a:extLst>
                <a:ext uri="{FF2B5EF4-FFF2-40B4-BE49-F238E27FC236}">
                  <a16:creationId xmlns:a16="http://schemas.microsoft.com/office/drawing/2014/main" id="{0579DCD6-E7C0-FC4A-B501-D1F3A8CFB24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475116" y="3305599"/>
              <a:ext cx="2505642" cy="2118401"/>
            </a:xfrm>
            <a:prstGeom prst="rect">
              <a:avLst/>
            </a:prstGeom>
          </p:spPr>
        </p:pic>
        <p:sp>
          <p:nvSpPr>
            <p:cNvPr id="17" name="TextBox 16">
              <a:extLst>
                <a:ext uri="{FF2B5EF4-FFF2-40B4-BE49-F238E27FC236}">
                  <a16:creationId xmlns:a16="http://schemas.microsoft.com/office/drawing/2014/main" id="{AA229B4F-8DAC-C744-A318-D3F1947D74A5}"/>
                </a:ext>
              </a:extLst>
            </p:cNvPr>
            <p:cNvSpPr txBox="1"/>
            <p:nvPr/>
          </p:nvSpPr>
          <p:spPr>
            <a:xfrm>
              <a:off x="2735139" y="5378081"/>
              <a:ext cx="2784961" cy="418054"/>
            </a:xfrm>
            <a:prstGeom prst="rect">
              <a:avLst/>
            </a:prstGeom>
            <a:noFill/>
          </p:spPr>
          <p:txBody>
            <a:bodyPr wrap="square" rtlCol="0">
              <a:spAutoFit/>
            </a:bodyPr>
            <a:lstStyle/>
            <a:p>
              <a:pPr algn="ctr"/>
              <a:r>
                <a:rPr lang="en-AU" dirty="0"/>
                <a:t>Wood Fired Oven</a:t>
              </a:r>
            </a:p>
          </p:txBody>
        </p:sp>
      </p:grpSp>
      <p:grpSp>
        <p:nvGrpSpPr>
          <p:cNvPr id="21" name="Group 20">
            <a:extLst>
              <a:ext uri="{FF2B5EF4-FFF2-40B4-BE49-F238E27FC236}">
                <a16:creationId xmlns:a16="http://schemas.microsoft.com/office/drawing/2014/main" id="{928A277F-31F0-B841-88C6-19E154069B1B}"/>
              </a:ext>
            </a:extLst>
          </p:cNvPr>
          <p:cNvGrpSpPr/>
          <p:nvPr/>
        </p:nvGrpSpPr>
        <p:grpSpPr>
          <a:xfrm>
            <a:off x="4328284" y="3293525"/>
            <a:ext cx="1836657" cy="2246799"/>
            <a:chOff x="5044039" y="3343974"/>
            <a:chExt cx="2118401" cy="2859039"/>
          </a:xfrm>
        </p:grpSpPr>
        <p:pic>
          <p:nvPicPr>
            <p:cNvPr id="19" name="Picture 18">
              <a:extLst>
                <a:ext uri="{FF2B5EF4-FFF2-40B4-BE49-F238E27FC236}">
                  <a16:creationId xmlns:a16="http://schemas.microsoft.com/office/drawing/2014/main" id="{1B47B07A-5ACF-364C-8F78-52CD1A9C6E7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44039" y="3343974"/>
              <a:ext cx="2118401" cy="2118401"/>
            </a:xfrm>
            <a:prstGeom prst="rect">
              <a:avLst/>
            </a:prstGeom>
          </p:spPr>
        </p:pic>
        <p:sp>
          <p:nvSpPr>
            <p:cNvPr id="20" name="TextBox 19">
              <a:extLst>
                <a:ext uri="{FF2B5EF4-FFF2-40B4-BE49-F238E27FC236}">
                  <a16:creationId xmlns:a16="http://schemas.microsoft.com/office/drawing/2014/main" id="{AB8748DF-B577-B149-8D0C-551D321B3848}"/>
                </a:ext>
              </a:extLst>
            </p:cNvPr>
            <p:cNvSpPr txBox="1"/>
            <p:nvPr/>
          </p:nvSpPr>
          <p:spPr>
            <a:xfrm>
              <a:off x="5161145" y="5380561"/>
              <a:ext cx="1996030" cy="822452"/>
            </a:xfrm>
            <a:prstGeom prst="rect">
              <a:avLst/>
            </a:prstGeom>
            <a:noFill/>
          </p:spPr>
          <p:txBody>
            <a:bodyPr wrap="square" rtlCol="0">
              <a:spAutoFit/>
            </a:bodyPr>
            <a:lstStyle/>
            <a:p>
              <a:pPr algn="ctr"/>
              <a:r>
                <a:rPr lang="en-AU" dirty="0" err="1"/>
                <a:t>Plancha</a:t>
              </a:r>
              <a:r>
                <a:rPr lang="en-AU" dirty="0"/>
                <a:t> / Griddle</a:t>
              </a:r>
            </a:p>
          </p:txBody>
        </p:sp>
      </p:grpSp>
      <p:grpSp>
        <p:nvGrpSpPr>
          <p:cNvPr id="24" name="Group 23">
            <a:extLst>
              <a:ext uri="{FF2B5EF4-FFF2-40B4-BE49-F238E27FC236}">
                <a16:creationId xmlns:a16="http://schemas.microsoft.com/office/drawing/2014/main" id="{C05EDEE6-4BD5-7041-9DC6-1437AF27E59D}"/>
              </a:ext>
            </a:extLst>
          </p:cNvPr>
          <p:cNvGrpSpPr/>
          <p:nvPr/>
        </p:nvGrpSpPr>
        <p:grpSpPr>
          <a:xfrm>
            <a:off x="7226850" y="4546544"/>
            <a:ext cx="1996030" cy="1531089"/>
            <a:chOff x="7010257" y="4993513"/>
            <a:chExt cx="1996030" cy="1531089"/>
          </a:xfrm>
        </p:grpSpPr>
        <p:pic>
          <p:nvPicPr>
            <p:cNvPr id="22" name="Picture 21">
              <a:extLst>
                <a:ext uri="{FF2B5EF4-FFF2-40B4-BE49-F238E27FC236}">
                  <a16:creationId xmlns:a16="http://schemas.microsoft.com/office/drawing/2014/main" id="{A6E31298-1A54-6644-838D-3AEEDD111F2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156281" y="4993513"/>
              <a:ext cx="1703982" cy="1225244"/>
            </a:xfrm>
            <a:prstGeom prst="rect">
              <a:avLst/>
            </a:prstGeom>
          </p:spPr>
        </p:pic>
        <p:sp>
          <p:nvSpPr>
            <p:cNvPr id="23" name="TextBox 22">
              <a:extLst>
                <a:ext uri="{FF2B5EF4-FFF2-40B4-BE49-F238E27FC236}">
                  <a16:creationId xmlns:a16="http://schemas.microsoft.com/office/drawing/2014/main" id="{40A1354F-7986-4D43-B520-72AEA5DC6E7D}"/>
                </a:ext>
              </a:extLst>
            </p:cNvPr>
            <p:cNvSpPr txBox="1"/>
            <p:nvPr/>
          </p:nvSpPr>
          <p:spPr>
            <a:xfrm>
              <a:off x="7010257" y="6155270"/>
              <a:ext cx="1996030" cy="369332"/>
            </a:xfrm>
            <a:prstGeom prst="rect">
              <a:avLst/>
            </a:prstGeom>
            <a:noFill/>
          </p:spPr>
          <p:txBody>
            <a:bodyPr wrap="square" rtlCol="0">
              <a:spAutoFit/>
            </a:bodyPr>
            <a:lstStyle/>
            <a:p>
              <a:pPr algn="ctr"/>
              <a:r>
                <a:rPr lang="en-AU" dirty="0"/>
                <a:t>Salamander</a:t>
              </a:r>
            </a:p>
          </p:txBody>
        </p:sp>
      </p:grpSp>
      <p:grpSp>
        <p:nvGrpSpPr>
          <p:cNvPr id="27" name="Group 26">
            <a:extLst>
              <a:ext uri="{FF2B5EF4-FFF2-40B4-BE49-F238E27FC236}">
                <a16:creationId xmlns:a16="http://schemas.microsoft.com/office/drawing/2014/main" id="{DE3CA178-4DE2-C043-868F-FE4029D28C89}"/>
              </a:ext>
            </a:extLst>
          </p:cNvPr>
          <p:cNvGrpSpPr/>
          <p:nvPr/>
        </p:nvGrpSpPr>
        <p:grpSpPr>
          <a:xfrm>
            <a:off x="6116588" y="3208243"/>
            <a:ext cx="1659634" cy="1619109"/>
            <a:chOff x="7200629" y="2939141"/>
            <a:chExt cx="1996030" cy="2108968"/>
          </a:xfrm>
        </p:grpSpPr>
        <p:pic>
          <p:nvPicPr>
            <p:cNvPr id="25" name="Picture 24">
              <a:extLst>
                <a:ext uri="{FF2B5EF4-FFF2-40B4-BE49-F238E27FC236}">
                  <a16:creationId xmlns:a16="http://schemas.microsoft.com/office/drawing/2014/main" id="{643DBDC5-0088-0E4D-9182-B6AA020BB55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253289" y="2939141"/>
              <a:ext cx="1890711" cy="1890711"/>
            </a:xfrm>
            <a:prstGeom prst="rect">
              <a:avLst/>
            </a:prstGeom>
          </p:spPr>
        </p:pic>
        <p:sp>
          <p:nvSpPr>
            <p:cNvPr id="26" name="TextBox 25">
              <a:extLst>
                <a:ext uri="{FF2B5EF4-FFF2-40B4-BE49-F238E27FC236}">
                  <a16:creationId xmlns:a16="http://schemas.microsoft.com/office/drawing/2014/main" id="{2AA4E459-421C-794A-A753-3350C74F9BD0}"/>
                </a:ext>
              </a:extLst>
            </p:cNvPr>
            <p:cNvSpPr txBox="1"/>
            <p:nvPr/>
          </p:nvSpPr>
          <p:spPr>
            <a:xfrm>
              <a:off x="7200629" y="4678777"/>
              <a:ext cx="1996030" cy="369332"/>
            </a:xfrm>
            <a:prstGeom prst="rect">
              <a:avLst/>
            </a:prstGeom>
            <a:noFill/>
          </p:spPr>
          <p:txBody>
            <a:bodyPr wrap="square" rtlCol="0">
              <a:spAutoFit/>
            </a:bodyPr>
            <a:lstStyle/>
            <a:p>
              <a:pPr algn="ctr"/>
              <a:r>
                <a:rPr lang="en-AU" dirty="0"/>
                <a:t>Sous Vide</a:t>
              </a:r>
            </a:p>
          </p:txBody>
        </p:sp>
      </p:grpSp>
      <p:grpSp>
        <p:nvGrpSpPr>
          <p:cNvPr id="30" name="Group 29">
            <a:extLst>
              <a:ext uri="{FF2B5EF4-FFF2-40B4-BE49-F238E27FC236}">
                <a16:creationId xmlns:a16="http://schemas.microsoft.com/office/drawing/2014/main" id="{118663FE-9A0B-B14D-8517-F83CFD0F6085}"/>
              </a:ext>
            </a:extLst>
          </p:cNvPr>
          <p:cNvGrpSpPr/>
          <p:nvPr/>
        </p:nvGrpSpPr>
        <p:grpSpPr>
          <a:xfrm>
            <a:off x="67144" y="5639567"/>
            <a:ext cx="2643457" cy="1172484"/>
            <a:chOff x="4457797" y="5714695"/>
            <a:chExt cx="2643457" cy="1172484"/>
          </a:xfrm>
        </p:grpSpPr>
        <p:pic>
          <p:nvPicPr>
            <p:cNvPr id="28" name="Picture 27">
              <a:extLst>
                <a:ext uri="{FF2B5EF4-FFF2-40B4-BE49-F238E27FC236}">
                  <a16:creationId xmlns:a16="http://schemas.microsoft.com/office/drawing/2014/main" id="{CCC1AF45-067D-1A41-9C91-1752CBB646B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457797" y="5714695"/>
              <a:ext cx="1172484" cy="1172484"/>
            </a:xfrm>
            <a:prstGeom prst="rect">
              <a:avLst/>
            </a:prstGeom>
          </p:spPr>
        </p:pic>
        <p:sp>
          <p:nvSpPr>
            <p:cNvPr id="29" name="TextBox 28">
              <a:extLst>
                <a:ext uri="{FF2B5EF4-FFF2-40B4-BE49-F238E27FC236}">
                  <a16:creationId xmlns:a16="http://schemas.microsoft.com/office/drawing/2014/main" id="{1C74D8A1-79AD-3F46-A333-655F0CC06568}"/>
                </a:ext>
              </a:extLst>
            </p:cNvPr>
            <p:cNvSpPr txBox="1"/>
            <p:nvPr/>
          </p:nvSpPr>
          <p:spPr>
            <a:xfrm>
              <a:off x="5105224" y="6517847"/>
              <a:ext cx="1996030" cy="369332"/>
            </a:xfrm>
            <a:prstGeom prst="rect">
              <a:avLst/>
            </a:prstGeom>
            <a:noFill/>
          </p:spPr>
          <p:txBody>
            <a:bodyPr wrap="square" rtlCol="0">
              <a:spAutoFit/>
            </a:bodyPr>
            <a:lstStyle/>
            <a:p>
              <a:pPr algn="ctr"/>
              <a:r>
                <a:rPr lang="en-AU" dirty="0"/>
                <a:t>Microwave</a:t>
              </a:r>
            </a:p>
          </p:txBody>
        </p:sp>
      </p:grpSp>
      <p:grpSp>
        <p:nvGrpSpPr>
          <p:cNvPr id="33" name="Group 32">
            <a:extLst>
              <a:ext uri="{FF2B5EF4-FFF2-40B4-BE49-F238E27FC236}">
                <a16:creationId xmlns:a16="http://schemas.microsoft.com/office/drawing/2014/main" id="{E59C8B12-F64E-DB40-BDD5-704D49D73A49}"/>
              </a:ext>
            </a:extLst>
          </p:cNvPr>
          <p:cNvGrpSpPr/>
          <p:nvPr/>
        </p:nvGrpSpPr>
        <p:grpSpPr>
          <a:xfrm>
            <a:off x="5801296" y="5186634"/>
            <a:ext cx="2728801" cy="1606340"/>
            <a:chOff x="5801296" y="5186634"/>
            <a:chExt cx="2728801" cy="1606340"/>
          </a:xfrm>
        </p:grpSpPr>
        <p:pic>
          <p:nvPicPr>
            <p:cNvPr id="31" name="Picture 30">
              <a:extLst>
                <a:ext uri="{FF2B5EF4-FFF2-40B4-BE49-F238E27FC236}">
                  <a16:creationId xmlns:a16="http://schemas.microsoft.com/office/drawing/2014/main" id="{F744DCB5-2A3C-A34D-8ACB-51ECE524612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801296" y="5186634"/>
              <a:ext cx="1551682" cy="1551682"/>
            </a:xfrm>
            <a:prstGeom prst="rect">
              <a:avLst/>
            </a:prstGeom>
          </p:spPr>
        </p:pic>
        <p:sp>
          <p:nvSpPr>
            <p:cNvPr id="32" name="TextBox 31">
              <a:extLst>
                <a:ext uri="{FF2B5EF4-FFF2-40B4-BE49-F238E27FC236}">
                  <a16:creationId xmlns:a16="http://schemas.microsoft.com/office/drawing/2014/main" id="{5113F47A-3148-C44C-B5D0-7ECE925FF214}"/>
                </a:ext>
              </a:extLst>
            </p:cNvPr>
            <p:cNvSpPr txBox="1"/>
            <p:nvPr/>
          </p:nvSpPr>
          <p:spPr>
            <a:xfrm>
              <a:off x="6534067" y="6423642"/>
              <a:ext cx="1996030" cy="369332"/>
            </a:xfrm>
            <a:prstGeom prst="rect">
              <a:avLst/>
            </a:prstGeom>
            <a:noFill/>
          </p:spPr>
          <p:txBody>
            <a:bodyPr wrap="square" rtlCol="0">
              <a:spAutoFit/>
            </a:bodyPr>
            <a:lstStyle/>
            <a:p>
              <a:pPr algn="ctr"/>
              <a:r>
                <a:rPr lang="en-AU" dirty="0"/>
                <a:t>Tandoor</a:t>
              </a:r>
            </a:p>
          </p:txBody>
        </p:sp>
      </p:grpSp>
      <p:grpSp>
        <p:nvGrpSpPr>
          <p:cNvPr id="36" name="Group 35">
            <a:extLst>
              <a:ext uri="{FF2B5EF4-FFF2-40B4-BE49-F238E27FC236}">
                <a16:creationId xmlns:a16="http://schemas.microsoft.com/office/drawing/2014/main" id="{D55A466A-8AFF-EC45-A0F3-44DC368F35C6}"/>
              </a:ext>
            </a:extLst>
          </p:cNvPr>
          <p:cNvGrpSpPr/>
          <p:nvPr/>
        </p:nvGrpSpPr>
        <p:grpSpPr>
          <a:xfrm>
            <a:off x="2538683" y="5582196"/>
            <a:ext cx="3023588" cy="1254116"/>
            <a:chOff x="2538683" y="5582196"/>
            <a:chExt cx="3023588" cy="1254116"/>
          </a:xfrm>
        </p:grpSpPr>
        <p:pic>
          <p:nvPicPr>
            <p:cNvPr id="34" name="Picture 33">
              <a:extLst>
                <a:ext uri="{FF2B5EF4-FFF2-40B4-BE49-F238E27FC236}">
                  <a16:creationId xmlns:a16="http://schemas.microsoft.com/office/drawing/2014/main" id="{48AA5BDA-879C-0948-8755-39240BA81FD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538683" y="5582196"/>
              <a:ext cx="1850668" cy="1254116"/>
            </a:xfrm>
            <a:prstGeom prst="rect">
              <a:avLst/>
            </a:prstGeom>
          </p:spPr>
        </p:pic>
        <p:sp>
          <p:nvSpPr>
            <p:cNvPr id="35" name="TextBox 34">
              <a:extLst>
                <a:ext uri="{FF2B5EF4-FFF2-40B4-BE49-F238E27FC236}">
                  <a16:creationId xmlns:a16="http://schemas.microsoft.com/office/drawing/2014/main" id="{21D4FEE9-F2A7-9F44-A361-18E753215BB3}"/>
                </a:ext>
              </a:extLst>
            </p:cNvPr>
            <p:cNvSpPr txBox="1"/>
            <p:nvPr/>
          </p:nvSpPr>
          <p:spPr>
            <a:xfrm>
              <a:off x="4124432" y="5764144"/>
              <a:ext cx="1437839" cy="923330"/>
            </a:xfrm>
            <a:prstGeom prst="rect">
              <a:avLst/>
            </a:prstGeom>
            <a:noFill/>
          </p:spPr>
          <p:txBody>
            <a:bodyPr wrap="square" rtlCol="0">
              <a:spAutoFit/>
            </a:bodyPr>
            <a:lstStyle/>
            <a:p>
              <a:pPr algn="ctr"/>
              <a:r>
                <a:rPr lang="en-AU" dirty="0" err="1"/>
                <a:t>Josper</a:t>
              </a:r>
              <a:r>
                <a:rPr lang="en-AU" dirty="0"/>
                <a:t> Charcoal Oven</a:t>
              </a:r>
            </a:p>
          </p:txBody>
        </p:sp>
      </p:grpSp>
    </p:spTree>
    <p:extLst>
      <p:ext uri="{BB962C8B-B14F-4D97-AF65-F5344CB8AC3E}">
        <p14:creationId xmlns:p14="http://schemas.microsoft.com/office/powerpoint/2010/main" val="392213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729445"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58269-BB84-B74F-B236-DAE7A0E8F1E4}"/>
              </a:ext>
            </a:extLst>
          </p:cNvPr>
          <p:cNvSpPr>
            <a:spLocks noGrp="1"/>
          </p:cNvSpPr>
          <p:nvPr>
            <p:ph type="title"/>
          </p:nvPr>
        </p:nvSpPr>
        <p:spPr>
          <a:xfrm>
            <a:off x="139300" y="440788"/>
            <a:ext cx="3212123" cy="6112412"/>
          </a:xfrm>
          <a:noFill/>
        </p:spPr>
        <p:txBody>
          <a:bodyPr vert="horz" lIns="91440" tIns="45720" rIns="91440" bIns="45720" rtlCol="0" anchor="b">
            <a:normAutofit/>
          </a:bodyPr>
          <a:lstStyle/>
          <a:p>
            <a:pPr defTabSz="914400"/>
            <a:r>
              <a:rPr lang="en-US" sz="2800" dirty="0">
                <a:solidFill>
                  <a:schemeClr val="bg1"/>
                </a:solidFill>
                <a:latin typeface="+mj-lt"/>
                <a:cs typeface="+mj-cs"/>
              </a:rPr>
              <a:t>Refer back to that word cloud in Activity 7.1… </a:t>
            </a:r>
            <a:br>
              <a:rPr lang="en-US" sz="3200" dirty="0">
                <a:solidFill>
                  <a:schemeClr val="bg1"/>
                </a:solidFill>
                <a:latin typeface="+mj-lt"/>
                <a:cs typeface="+mj-cs"/>
              </a:rPr>
            </a:br>
            <a:br>
              <a:rPr lang="en-US" sz="3200" dirty="0">
                <a:solidFill>
                  <a:schemeClr val="bg1"/>
                </a:solidFill>
                <a:latin typeface="+mj-lt"/>
                <a:cs typeface="+mj-cs"/>
              </a:rPr>
            </a:br>
            <a:br>
              <a:rPr lang="en-US" sz="3200" dirty="0">
                <a:solidFill>
                  <a:schemeClr val="bg1"/>
                </a:solidFill>
                <a:latin typeface="+mj-lt"/>
                <a:cs typeface="+mj-cs"/>
              </a:rPr>
            </a:br>
            <a:r>
              <a:rPr lang="en-US" sz="3200" dirty="0">
                <a:solidFill>
                  <a:schemeClr val="bg1"/>
                </a:solidFill>
                <a:latin typeface="+mj-lt"/>
                <a:cs typeface="+mj-cs"/>
              </a:rPr>
              <a:t>What equipment would you need?</a:t>
            </a:r>
            <a:br>
              <a:rPr lang="en-US" sz="3200" dirty="0">
                <a:solidFill>
                  <a:schemeClr val="bg1"/>
                </a:solidFill>
                <a:latin typeface="+mj-lt"/>
                <a:cs typeface="+mj-cs"/>
              </a:rPr>
            </a:br>
            <a:br>
              <a:rPr lang="en-US" sz="3200" dirty="0">
                <a:solidFill>
                  <a:schemeClr val="bg1"/>
                </a:solidFill>
                <a:latin typeface="+mj-lt"/>
                <a:cs typeface="+mj-cs"/>
              </a:rPr>
            </a:br>
            <a:r>
              <a:rPr lang="en-US" sz="3200" dirty="0">
                <a:solidFill>
                  <a:schemeClr val="bg1"/>
                </a:solidFill>
                <a:latin typeface="+mj-lt"/>
                <a:cs typeface="+mj-cs"/>
              </a:rPr>
              <a:t>How did design affect your experiences in industry training?</a:t>
            </a:r>
          </a:p>
        </p:txBody>
      </p:sp>
      <p:pic>
        <p:nvPicPr>
          <p:cNvPr id="5" name="Picture 4" descr="A close up of a lamp&#10;&#10;Description automatically generated">
            <a:extLst>
              <a:ext uri="{FF2B5EF4-FFF2-40B4-BE49-F238E27FC236}">
                <a16:creationId xmlns:a16="http://schemas.microsoft.com/office/drawing/2014/main" id="{44933FD1-1E8C-7F40-996E-664B5B5E37D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90722" y="10"/>
            <a:ext cx="5653278" cy="6857990"/>
          </a:xfrm>
          <a:prstGeom prst="rect">
            <a:avLst/>
          </a:prstGeom>
        </p:spPr>
      </p:pic>
      <p:pic>
        <p:nvPicPr>
          <p:cNvPr id="7" name="Picture 6">
            <a:extLst>
              <a:ext uri="{FF2B5EF4-FFF2-40B4-BE49-F238E27FC236}">
                <a16:creationId xmlns:a16="http://schemas.microsoft.com/office/drawing/2014/main" id="{C9A63CC1-187F-464C-BD1D-ED35E24727E3}"/>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Tree>
    <p:extLst>
      <p:ext uri="{BB962C8B-B14F-4D97-AF65-F5344CB8AC3E}">
        <p14:creationId xmlns:p14="http://schemas.microsoft.com/office/powerpoint/2010/main" val="3346115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7D69C-6810-0542-B61E-3950B9622485}"/>
              </a:ext>
            </a:extLst>
          </p:cNvPr>
          <p:cNvSpPr>
            <a:spLocks noGrp="1"/>
          </p:cNvSpPr>
          <p:nvPr>
            <p:ph type="title"/>
          </p:nvPr>
        </p:nvSpPr>
        <p:spPr/>
        <p:txBody>
          <a:bodyPr>
            <a:normAutofit/>
          </a:bodyPr>
          <a:lstStyle/>
          <a:p>
            <a:r>
              <a:rPr lang="en-AU" sz="3000" dirty="0">
                <a:solidFill>
                  <a:schemeClr val="tx2"/>
                </a:solidFill>
              </a:rPr>
              <a:t>Sourcing Equipment:</a:t>
            </a:r>
            <a:br>
              <a:rPr lang="en-AU" sz="3000" dirty="0">
                <a:solidFill>
                  <a:schemeClr val="tx2"/>
                </a:solidFill>
              </a:rPr>
            </a:br>
            <a:r>
              <a:rPr lang="en-AU" sz="3000" dirty="0">
                <a:solidFill>
                  <a:schemeClr val="tx2"/>
                </a:solidFill>
              </a:rPr>
              <a:t>New, Second Hand or Rented?</a:t>
            </a:r>
          </a:p>
        </p:txBody>
      </p:sp>
      <p:pic>
        <p:nvPicPr>
          <p:cNvPr id="4" name="Picture 3">
            <a:extLst>
              <a:ext uri="{FF2B5EF4-FFF2-40B4-BE49-F238E27FC236}">
                <a16:creationId xmlns:a16="http://schemas.microsoft.com/office/drawing/2014/main" id="{8CFB9B96-D63F-F148-9207-9CE684EB85D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6441" y="1764063"/>
            <a:ext cx="2207103" cy="2207103"/>
          </a:xfrm>
          <a:prstGeom prst="rect">
            <a:avLst/>
          </a:prstGeom>
        </p:spPr>
      </p:pic>
      <p:sp>
        <p:nvSpPr>
          <p:cNvPr id="5" name="Rectangle 4">
            <a:extLst>
              <a:ext uri="{FF2B5EF4-FFF2-40B4-BE49-F238E27FC236}">
                <a16:creationId xmlns:a16="http://schemas.microsoft.com/office/drawing/2014/main" id="{A5133B95-E556-9B4C-B575-AFC823D52782}"/>
              </a:ext>
            </a:extLst>
          </p:cNvPr>
          <p:cNvSpPr/>
          <p:nvPr/>
        </p:nvSpPr>
        <p:spPr>
          <a:xfrm>
            <a:off x="942870" y="3859874"/>
            <a:ext cx="1454244" cy="1354217"/>
          </a:xfrm>
          <a:prstGeom prst="rect">
            <a:avLst/>
          </a:prstGeom>
        </p:spPr>
        <p:txBody>
          <a:bodyPr wrap="none">
            <a:spAutoFit/>
          </a:bodyPr>
          <a:lstStyle/>
          <a:p>
            <a:pPr algn="ctr"/>
            <a:r>
              <a:rPr lang="en-AU" b="1" dirty="0">
                <a:solidFill>
                  <a:srgbClr val="18587F"/>
                </a:solidFill>
                <a:latin typeface="Oswald"/>
              </a:rPr>
              <a:t>New</a:t>
            </a:r>
          </a:p>
          <a:p>
            <a:pPr algn="ctr"/>
            <a:r>
              <a:rPr lang="en-AU" b="1" dirty="0">
                <a:solidFill>
                  <a:srgbClr val="18587F"/>
                </a:solidFill>
                <a:latin typeface="Oswald"/>
              </a:rPr>
              <a:t>$18,183.00</a:t>
            </a:r>
          </a:p>
          <a:p>
            <a:pPr algn="ctr"/>
            <a:endParaRPr lang="en-AU" b="1" dirty="0">
              <a:solidFill>
                <a:srgbClr val="18587F"/>
              </a:solidFill>
              <a:latin typeface="Oswald"/>
            </a:endParaRPr>
          </a:p>
          <a:p>
            <a:pPr algn="ctr"/>
            <a:r>
              <a:rPr lang="en-AU" sz="1400" b="1" dirty="0">
                <a:solidFill>
                  <a:schemeClr val="accent1">
                    <a:lumMod val="75000"/>
                  </a:schemeClr>
                </a:solidFill>
                <a:latin typeface="Arial" panose="020B0604020202020204" pitchFamily="34" charset="0"/>
              </a:rPr>
              <a:t>Rent to Buy</a:t>
            </a:r>
          </a:p>
          <a:p>
            <a:pPr algn="ctr"/>
            <a:r>
              <a:rPr lang="en-AU" sz="1400" b="1" dirty="0">
                <a:solidFill>
                  <a:schemeClr val="accent1">
                    <a:lumMod val="75000"/>
                  </a:schemeClr>
                </a:solidFill>
                <a:latin typeface="Arial" panose="020B0604020202020204" pitchFamily="34" charset="0"/>
              </a:rPr>
              <a:t>$157 +GST/WK</a:t>
            </a:r>
            <a:endParaRPr lang="en-AU" sz="1400" dirty="0">
              <a:solidFill>
                <a:schemeClr val="accent1">
                  <a:lumMod val="75000"/>
                </a:schemeClr>
              </a:solidFill>
            </a:endParaRPr>
          </a:p>
        </p:txBody>
      </p:sp>
      <p:pic>
        <p:nvPicPr>
          <p:cNvPr id="6" name="Picture 5">
            <a:extLst>
              <a:ext uri="{FF2B5EF4-FFF2-40B4-BE49-F238E27FC236}">
                <a16:creationId xmlns:a16="http://schemas.microsoft.com/office/drawing/2014/main" id="{C8FBC099-705E-714A-9B0B-DAAAB4E1A72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08670" y="1844956"/>
            <a:ext cx="1585868" cy="2014918"/>
          </a:xfrm>
          <a:prstGeom prst="rect">
            <a:avLst/>
          </a:prstGeom>
        </p:spPr>
      </p:pic>
      <p:sp>
        <p:nvSpPr>
          <p:cNvPr id="7" name="Rectangle 6">
            <a:extLst>
              <a:ext uri="{FF2B5EF4-FFF2-40B4-BE49-F238E27FC236}">
                <a16:creationId xmlns:a16="http://schemas.microsoft.com/office/drawing/2014/main" id="{BEBC081B-57CC-E942-B8E0-A75353A61B26}"/>
              </a:ext>
            </a:extLst>
          </p:cNvPr>
          <p:cNvSpPr/>
          <p:nvPr/>
        </p:nvSpPr>
        <p:spPr>
          <a:xfrm>
            <a:off x="3592565" y="3859873"/>
            <a:ext cx="1136850" cy="646331"/>
          </a:xfrm>
          <a:prstGeom prst="rect">
            <a:avLst/>
          </a:prstGeom>
        </p:spPr>
        <p:txBody>
          <a:bodyPr wrap="none">
            <a:spAutoFit/>
          </a:bodyPr>
          <a:lstStyle/>
          <a:p>
            <a:pPr algn="ctr"/>
            <a:r>
              <a:rPr lang="en-AU" b="1" dirty="0">
                <a:solidFill>
                  <a:srgbClr val="18587F"/>
                </a:solidFill>
                <a:latin typeface="Oswald"/>
              </a:rPr>
              <a:t>Used</a:t>
            </a:r>
          </a:p>
          <a:p>
            <a:r>
              <a:rPr lang="en-AU" b="1" dirty="0">
                <a:solidFill>
                  <a:srgbClr val="18587F"/>
                </a:solidFill>
                <a:latin typeface="Oswald"/>
              </a:rPr>
              <a:t>$18,183.00</a:t>
            </a:r>
            <a:endParaRPr lang="en-AU" dirty="0"/>
          </a:p>
        </p:txBody>
      </p:sp>
      <p:pic>
        <p:nvPicPr>
          <p:cNvPr id="8" name="Picture 7">
            <a:extLst>
              <a:ext uri="{FF2B5EF4-FFF2-40B4-BE49-F238E27FC236}">
                <a16:creationId xmlns:a16="http://schemas.microsoft.com/office/drawing/2014/main" id="{5A167ED0-B485-EA4C-913A-741F6B1D69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54656" y="5803499"/>
            <a:ext cx="1612668" cy="406813"/>
          </a:xfrm>
          <a:prstGeom prst="rect">
            <a:avLst/>
          </a:prstGeom>
        </p:spPr>
      </p:pic>
      <p:pic>
        <p:nvPicPr>
          <p:cNvPr id="9" name="Picture 8">
            <a:extLst>
              <a:ext uri="{FF2B5EF4-FFF2-40B4-BE49-F238E27FC236}">
                <a16:creationId xmlns:a16="http://schemas.microsoft.com/office/drawing/2014/main" id="{3AD3ED7A-5B79-8745-BAA9-CA6201161F3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713559" y="1844957"/>
            <a:ext cx="1817773" cy="1974932"/>
          </a:xfrm>
          <a:prstGeom prst="rect">
            <a:avLst/>
          </a:prstGeom>
        </p:spPr>
      </p:pic>
      <p:sp>
        <p:nvSpPr>
          <p:cNvPr id="10" name="Rectangle 9">
            <a:extLst>
              <a:ext uri="{FF2B5EF4-FFF2-40B4-BE49-F238E27FC236}">
                <a16:creationId xmlns:a16="http://schemas.microsoft.com/office/drawing/2014/main" id="{FFA1F8CE-5F22-2142-A3B2-F0BAB8C1D9C7}"/>
              </a:ext>
            </a:extLst>
          </p:cNvPr>
          <p:cNvSpPr/>
          <p:nvPr/>
        </p:nvSpPr>
        <p:spPr>
          <a:xfrm>
            <a:off x="6231362" y="3977046"/>
            <a:ext cx="1031051" cy="923330"/>
          </a:xfrm>
          <a:prstGeom prst="rect">
            <a:avLst/>
          </a:prstGeom>
        </p:spPr>
        <p:txBody>
          <a:bodyPr wrap="none">
            <a:spAutoFit/>
          </a:bodyPr>
          <a:lstStyle/>
          <a:p>
            <a:pPr algn="ctr"/>
            <a:r>
              <a:rPr lang="en-AU" b="1" dirty="0">
                <a:solidFill>
                  <a:srgbClr val="18587F"/>
                </a:solidFill>
                <a:latin typeface="Oswald"/>
              </a:rPr>
              <a:t>Used</a:t>
            </a:r>
          </a:p>
          <a:p>
            <a:r>
              <a:rPr lang="en-AU" b="1" dirty="0">
                <a:solidFill>
                  <a:srgbClr val="18587F"/>
                </a:solidFill>
                <a:latin typeface="Oswald"/>
              </a:rPr>
              <a:t>$4,000.00</a:t>
            </a:r>
          </a:p>
          <a:p>
            <a:endParaRPr lang="en-AU" dirty="0"/>
          </a:p>
        </p:txBody>
      </p:sp>
      <p:pic>
        <p:nvPicPr>
          <p:cNvPr id="11" name="Picture 10">
            <a:extLst>
              <a:ext uri="{FF2B5EF4-FFF2-40B4-BE49-F238E27FC236}">
                <a16:creationId xmlns:a16="http://schemas.microsoft.com/office/drawing/2014/main" id="{8B9F4A1A-1208-6D46-8D00-4D831BB398B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09138" y="5672873"/>
            <a:ext cx="1267589" cy="494324"/>
          </a:xfrm>
          <a:prstGeom prst="rect">
            <a:avLst/>
          </a:prstGeom>
        </p:spPr>
      </p:pic>
      <p:pic>
        <p:nvPicPr>
          <p:cNvPr id="12" name="Picture 11">
            <a:extLst>
              <a:ext uri="{FF2B5EF4-FFF2-40B4-BE49-F238E27FC236}">
                <a16:creationId xmlns:a16="http://schemas.microsoft.com/office/drawing/2014/main" id="{3425758F-4025-314F-9649-AFEADD0E4A3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42870" y="5846616"/>
            <a:ext cx="1136850" cy="320581"/>
          </a:xfrm>
          <a:prstGeom prst="rect">
            <a:avLst/>
          </a:prstGeom>
        </p:spPr>
      </p:pic>
    </p:spTree>
    <p:extLst>
      <p:ext uri="{BB962C8B-B14F-4D97-AF65-F5344CB8AC3E}">
        <p14:creationId xmlns:p14="http://schemas.microsoft.com/office/powerpoint/2010/main" val="1543121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17BB-D9CF-5C49-96DA-6AFB626C5D0F}"/>
              </a:ext>
            </a:extLst>
          </p:cNvPr>
          <p:cNvSpPr>
            <a:spLocks noGrp="1"/>
          </p:cNvSpPr>
          <p:nvPr>
            <p:ph type="title"/>
          </p:nvPr>
        </p:nvSpPr>
        <p:spPr>
          <a:xfrm>
            <a:off x="154107" y="0"/>
            <a:ext cx="6902681" cy="1325563"/>
          </a:xfrm>
        </p:spPr>
        <p:txBody>
          <a:bodyPr/>
          <a:lstStyle/>
          <a:p>
            <a:r>
              <a:rPr lang="en-AU" dirty="0">
                <a:solidFill>
                  <a:schemeClr val="tx2"/>
                </a:solidFill>
              </a:rPr>
              <a:t>Design for Compliance</a:t>
            </a:r>
          </a:p>
        </p:txBody>
      </p:sp>
      <p:sp>
        <p:nvSpPr>
          <p:cNvPr id="3" name="Text Placeholder 2">
            <a:extLst>
              <a:ext uri="{FF2B5EF4-FFF2-40B4-BE49-F238E27FC236}">
                <a16:creationId xmlns:a16="http://schemas.microsoft.com/office/drawing/2014/main" id="{B1A521D5-146A-8E4B-8FA8-63BFEB401708}"/>
              </a:ext>
            </a:extLst>
          </p:cNvPr>
          <p:cNvSpPr>
            <a:spLocks noGrp="1"/>
          </p:cNvSpPr>
          <p:nvPr>
            <p:ph type="body" sz="quarter" idx="10"/>
          </p:nvPr>
        </p:nvSpPr>
        <p:spPr>
          <a:xfrm>
            <a:off x="157712" y="1067220"/>
            <a:ext cx="8124825" cy="4622454"/>
          </a:xfrm>
        </p:spPr>
        <p:txBody>
          <a:bodyPr/>
          <a:lstStyle/>
          <a:p>
            <a:r>
              <a:rPr lang="en-AU" dirty="0"/>
              <a:t>Water Supply</a:t>
            </a:r>
          </a:p>
          <a:p>
            <a:pPr lvl="1"/>
            <a:r>
              <a:rPr lang="en-AU" dirty="0"/>
              <a:t>Handwashing facilities next to toilets</a:t>
            </a:r>
          </a:p>
          <a:p>
            <a:r>
              <a:rPr lang="en-AU" dirty="0"/>
              <a:t>Sewage and waste water disposal</a:t>
            </a:r>
          </a:p>
          <a:p>
            <a:r>
              <a:rPr lang="en-AU" dirty="0"/>
              <a:t>Storage of garbage and recyclable matter</a:t>
            </a:r>
          </a:p>
          <a:p>
            <a:r>
              <a:rPr lang="en-AU" dirty="0"/>
              <a:t>Availability of Power</a:t>
            </a:r>
          </a:p>
          <a:p>
            <a:r>
              <a:rPr lang="en-AU" dirty="0"/>
              <a:t>Ventilation</a:t>
            </a:r>
          </a:p>
          <a:p>
            <a:r>
              <a:rPr lang="en-AU" dirty="0"/>
              <a:t>Safety Lighting</a:t>
            </a:r>
          </a:p>
        </p:txBody>
      </p:sp>
      <p:sp>
        <p:nvSpPr>
          <p:cNvPr id="4" name="Rectangle 3">
            <a:extLst>
              <a:ext uri="{FF2B5EF4-FFF2-40B4-BE49-F238E27FC236}">
                <a16:creationId xmlns:a16="http://schemas.microsoft.com/office/drawing/2014/main" id="{5C346ADC-2D59-D641-9DCC-7895F381A2A2}"/>
              </a:ext>
            </a:extLst>
          </p:cNvPr>
          <p:cNvSpPr/>
          <p:nvPr/>
        </p:nvSpPr>
        <p:spPr>
          <a:xfrm>
            <a:off x="0" y="6488668"/>
            <a:ext cx="7231467" cy="276999"/>
          </a:xfrm>
          <a:prstGeom prst="rect">
            <a:avLst/>
          </a:prstGeom>
        </p:spPr>
        <p:txBody>
          <a:bodyPr wrap="none">
            <a:spAutoFit/>
          </a:bodyPr>
          <a:lstStyle/>
          <a:p>
            <a:r>
              <a:rPr lang="en-AU" sz="1200" dirty="0"/>
              <a:t>(Australia New Zealand Food Standards Code - Standard 3.2.3 - Food Premises and Equipment, 2000)</a:t>
            </a:r>
          </a:p>
        </p:txBody>
      </p:sp>
      <p:pic>
        <p:nvPicPr>
          <p:cNvPr id="5" name="Picture 4">
            <a:extLst>
              <a:ext uri="{FF2B5EF4-FFF2-40B4-BE49-F238E27FC236}">
                <a16:creationId xmlns:a16="http://schemas.microsoft.com/office/drawing/2014/main" id="{3691BB56-4667-E843-94CD-1A5FE8609A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80185" y="1195753"/>
            <a:ext cx="3415084" cy="2279247"/>
          </a:xfrm>
          <a:prstGeom prst="rect">
            <a:avLst/>
          </a:prstGeom>
        </p:spPr>
      </p:pic>
      <p:pic>
        <p:nvPicPr>
          <p:cNvPr id="6" name="Picture 5">
            <a:extLst>
              <a:ext uri="{FF2B5EF4-FFF2-40B4-BE49-F238E27FC236}">
                <a16:creationId xmlns:a16="http://schemas.microsoft.com/office/drawing/2014/main" id="{EA61AC0D-D4F1-BF4A-BC56-5A760EF238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8731" y="3833446"/>
            <a:ext cx="2560982" cy="2560982"/>
          </a:xfrm>
          <a:prstGeom prst="rect">
            <a:avLst/>
          </a:prstGeom>
        </p:spPr>
      </p:pic>
      <p:pic>
        <p:nvPicPr>
          <p:cNvPr id="7" name="Picture 6">
            <a:extLst>
              <a:ext uri="{FF2B5EF4-FFF2-40B4-BE49-F238E27FC236}">
                <a16:creationId xmlns:a16="http://schemas.microsoft.com/office/drawing/2014/main" id="{F4095672-7069-F84B-B845-FFED7E499F3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56128" y="3755864"/>
            <a:ext cx="1698641" cy="2692057"/>
          </a:xfrm>
          <a:prstGeom prst="rect">
            <a:avLst/>
          </a:prstGeom>
        </p:spPr>
      </p:pic>
      <p:pic>
        <p:nvPicPr>
          <p:cNvPr id="8" name="Picture 7">
            <a:extLst>
              <a:ext uri="{FF2B5EF4-FFF2-40B4-BE49-F238E27FC236}">
                <a16:creationId xmlns:a16="http://schemas.microsoft.com/office/drawing/2014/main" id="{196D5354-B49C-254A-9FBB-95B07C569C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80185" y="3536277"/>
            <a:ext cx="3415084" cy="2134428"/>
          </a:xfrm>
          <a:prstGeom prst="rect">
            <a:avLst/>
          </a:prstGeom>
        </p:spPr>
      </p:pic>
    </p:spTree>
    <p:extLst>
      <p:ext uri="{BB962C8B-B14F-4D97-AF65-F5344CB8AC3E}">
        <p14:creationId xmlns:p14="http://schemas.microsoft.com/office/powerpoint/2010/main" val="82945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AD030A-D3E7-1F47-89A3-1BB1550F6898}"/>
              </a:ext>
            </a:extLst>
          </p:cNvPr>
          <p:cNvSpPr>
            <a:spLocks noGrp="1"/>
          </p:cNvSpPr>
          <p:nvPr>
            <p:ph type="title"/>
          </p:nvPr>
        </p:nvSpPr>
        <p:spPr>
          <a:xfrm>
            <a:off x="442170" y="856180"/>
            <a:ext cx="3959556" cy="1128068"/>
          </a:xfrm>
        </p:spPr>
        <p:txBody>
          <a:bodyPr vert="horz" lIns="91440" tIns="45720" rIns="91440" bIns="45720" rtlCol="0" anchor="ctr">
            <a:normAutofit/>
          </a:bodyPr>
          <a:lstStyle/>
          <a:p>
            <a:pPr defTabSz="914400"/>
            <a:r>
              <a:rPr lang="en-US" sz="3500" dirty="0">
                <a:solidFill>
                  <a:schemeClr val="tx2"/>
                </a:solidFill>
                <a:latin typeface="+mj-lt"/>
                <a:cs typeface="+mj-cs"/>
              </a:rPr>
              <a:t>Grease Traps</a:t>
            </a:r>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2663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2123821"/>
            <a:ext cx="373130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74EE5B3-BA1C-384F-A762-6E444D89B1EF}"/>
              </a:ext>
            </a:extLst>
          </p:cNvPr>
          <p:cNvSpPr>
            <a:spLocks noGrp="1"/>
          </p:cNvSpPr>
          <p:nvPr>
            <p:ph type="body" sz="quarter" idx="10"/>
          </p:nvPr>
        </p:nvSpPr>
        <p:spPr>
          <a:xfrm>
            <a:off x="137801" y="2137537"/>
            <a:ext cx="4909606" cy="4748794"/>
          </a:xfrm>
        </p:spPr>
        <p:txBody>
          <a:bodyPr vert="horz" lIns="91440" tIns="45720" rIns="91440" bIns="45720" rtlCol="0" anchor="ctr">
            <a:normAutofit/>
          </a:bodyPr>
          <a:lstStyle/>
          <a:p>
            <a:pPr indent="-228600" defTabSz="914400"/>
            <a:r>
              <a:rPr lang="en-US" sz="1800" dirty="0">
                <a:latin typeface="+mn-lt"/>
                <a:cs typeface="+mn-cs"/>
              </a:rPr>
              <a:t>Grease traps are designed to hold wastewater for a period of time to allow oil and grease to separate from the liquid and rise to the top of the grease trap. </a:t>
            </a:r>
          </a:p>
          <a:p>
            <a:pPr marL="0" indent="0" defTabSz="914400">
              <a:buNone/>
            </a:pPr>
            <a:endParaRPr lang="en-US" sz="1800" dirty="0">
              <a:latin typeface="+mn-lt"/>
              <a:cs typeface="+mn-cs"/>
            </a:endParaRPr>
          </a:p>
          <a:p>
            <a:pPr indent="-228600" defTabSz="914400"/>
            <a:r>
              <a:rPr lang="en-US" sz="1800" dirty="0">
                <a:latin typeface="+mn-lt"/>
                <a:cs typeface="+mn-cs"/>
              </a:rPr>
              <a:t>Cleaner wastewater underneath the fat layer then flows to the sewer.</a:t>
            </a:r>
          </a:p>
          <a:p>
            <a:pPr marL="0" indent="0" defTabSz="914400">
              <a:buNone/>
            </a:pPr>
            <a:endParaRPr lang="en-US" sz="1800" dirty="0">
              <a:latin typeface="+mn-lt"/>
              <a:cs typeface="+mn-cs"/>
            </a:endParaRPr>
          </a:p>
          <a:p>
            <a:pPr indent="-228600" defTabSz="914400"/>
            <a:r>
              <a:rPr lang="en-US" sz="1800" dirty="0">
                <a:latin typeface="+mn-lt"/>
                <a:cs typeface="+mn-cs"/>
              </a:rPr>
              <a:t>The grease traps should be as close to the source of grease as possible, so pipes between the kitchen and the grease trap don’t clog with grease.</a:t>
            </a:r>
          </a:p>
          <a:p>
            <a:pPr marL="0" indent="0" defTabSz="914400">
              <a:buNone/>
            </a:pPr>
            <a:endParaRPr lang="en-US" sz="1800" dirty="0">
              <a:latin typeface="+mn-lt"/>
              <a:cs typeface="+mn-cs"/>
            </a:endParaRPr>
          </a:p>
          <a:p>
            <a:pPr indent="-228600" defTabSz="914400"/>
            <a:r>
              <a:rPr lang="en-US" sz="1800" dirty="0">
                <a:latin typeface="+mn-lt"/>
                <a:cs typeface="+mn-cs"/>
              </a:rPr>
              <a:t>If you cook or serve hot food, you must have a grease trap and a trade waste agreement with Sydney Water.</a:t>
            </a:r>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265" y="357447"/>
            <a:ext cx="3634116"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drawing&#10;&#10;Description automatically generated">
            <a:extLst>
              <a:ext uri="{FF2B5EF4-FFF2-40B4-BE49-F238E27FC236}">
                <a16:creationId xmlns:a16="http://schemas.microsoft.com/office/drawing/2014/main" id="{45041D60-CDCF-934A-B49E-5456F47F8A89}"/>
              </a:ext>
            </a:extLst>
          </p:cNvPr>
          <p:cNvPicPr>
            <a:picLocks noChangeAspect="1"/>
          </p:cNvPicPr>
          <p:nvPr/>
        </p:nvPicPr>
        <p:blipFill>
          <a:blip r:embed="rId3"/>
          <a:stretch>
            <a:fillRect/>
          </a:stretch>
        </p:blipFill>
        <p:spPr>
          <a:xfrm>
            <a:off x="5312567" y="971448"/>
            <a:ext cx="3298075" cy="1739643"/>
          </a:xfrm>
          <a:prstGeom prst="rect">
            <a:avLst/>
          </a:prstGeom>
        </p:spPr>
      </p:pic>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265" y="3505479"/>
            <a:ext cx="3634116"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A81093B-6939-DA4C-BDD2-772BDA2129A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12567" y="4081290"/>
            <a:ext cx="3296677" cy="1771963"/>
          </a:xfrm>
          <a:prstGeom prst="rect">
            <a:avLst/>
          </a:prstGeom>
        </p:spPr>
      </p:pic>
      <p:sp>
        <p:nvSpPr>
          <p:cNvPr id="4" name="Rectangle 3">
            <a:extLst>
              <a:ext uri="{FF2B5EF4-FFF2-40B4-BE49-F238E27FC236}">
                <a16:creationId xmlns:a16="http://schemas.microsoft.com/office/drawing/2014/main" id="{203934D4-5815-204C-A73D-7D1FD50E85CD}"/>
              </a:ext>
            </a:extLst>
          </p:cNvPr>
          <p:cNvSpPr/>
          <p:nvPr/>
        </p:nvSpPr>
        <p:spPr>
          <a:xfrm>
            <a:off x="5040652" y="6406446"/>
            <a:ext cx="3100529" cy="276999"/>
          </a:xfrm>
          <a:prstGeom prst="rect">
            <a:avLst/>
          </a:prstGeom>
        </p:spPr>
        <p:txBody>
          <a:bodyPr wrap="none">
            <a:spAutoFit/>
          </a:bodyPr>
          <a:lstStyle/>
          <a:p>
            <a:pPr>
              <a:spcAft>
                <a:spcPts val="600"/>
              </a:spcAft>
            </a:pPr>
            <a:r>
              <a:rPr lang="en-AU" sz="1200" dirty="0"/>
              <a:t>(Plumbing for retail food businesses, 2019)</a:t>
            </a:r>
          </a:p>
        </p:txBody>
      </p:sp>
      <p:pic>
        <p:nvPicPr>
          <p:cNvPr id="17" name="Picture 16">
            <a:extLst>
              <a:ext uri="{FF2B5EF4-FFF2-40B4-BE49-F238E27FC236}">
                <a16:creationId xmlns:a16="http://schemas.microsoft.com/office/drawing/2014/main" id="{842CD43D-8B06-4244-8D86-C308CD2A672B}"/>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44281"/>
            <a:ext cx="2375452" cy="646330"/>
          </a:xfrm>
          <a:prstGeom prst="rect">
            <a:avLst/>
          </a:prstGeom>
        </p:spPr>
      </p:pic>
    </p:spTree>
    <p:extLst>
      <p:ext uri="{BB962C8B-B14F-4D97-AF65-F5344CB8AC3E}">
        <p14:creationId xmlns:p14="http://schemas.microsoft.com/office/powerpoint/2010/main" val="379045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04479-75F7-0544-8778-6072656F1EE0}"/>
              </a:ext>
            </a:extLst>
          </p:cNvPr>
          <p:cNvSpPr>
            <a:spLocks noGrp="1"/>
          </p:cNvSpPr>
          <p:nvPr>
            <p:ph type="title"/>
          </p:nvPr>
        </p:nvSpPr>
        <p:spPr>
          <a:xfrm>
            <a:off x="222738" y="-82062"/>
            <a:ext cx="6902681" cy="1325563"/>
          </a:xfrm>
        </p:spPr>
        <p:txBody>
          <a:bodyPr>
            <a:normAutofit/>
          </a:bodyPr>
          <a:lstStyle/>
          <a:p>
            <a:r>
              <a:rPr lang="en-AU" sz="2500" dirty="0">
                <a:solidFill>
                  <a:schemeClr val="tx2"/>
                </a:solidFill>
              </a:rPr>
              <a:t>Examples of Compliance Requirements</a:t>
            </a:r>
          </a:p>
        </p:txBody>
      </p:sp>
      <p:pic>
        <p:nvPicPr>
          <p:cNvPr id="5" name="Picture 4" descr="A screenshot of a cell phone&#10;&#10;Description automatically generated">
            <a:extLst>
              <a:ext uri="{FF2B5EF4-FFF2-40B4-BE49-F238E27FC236}">
                <a16:creationId xmlns:a16="http://schemas.microsoft.com/office/drawing/2014/main" id="{4ED0B3E9-B485-0046-80CF-7C97562E0C9D}"/>
              </a:ext>
            </a:extLst>
          </p:cNvPr>
          <p:cNvPicPr>
            <a:picLocks noChangeAspect="1"/>
          </p:cNvPicPr>
          <p:nvPr/>
        </p:nvPicPr>
        <p:blipFill>
          <a:blip r:embed="rId2"/>
          <a:stretch>
            <a:fillRect/>
          </a:stretch>
        </p:blipFill>
        <p:spPr>
          <a:xfrm>
            <a:off x="0" y="1006974"/>
            <a:ext cx="9144000" cy="2554397"/>
          </a:xfrm>
          <a:prstGeom prst="rect">
            <a:avLst/>
          </a:prstGeom>
        </p:spPr>
      </p:pic>
      <p:sp>
        <p:nvSpPr>
          <p:cNvPr id="6" name="Rectangle 5">
            <a:extLst>
              <a:ext uri="{FF2B5EF4-FFF2-40B4-BE49-F238E27FC236}">
                <a16:creationId xmlns:a16="http://schemas.microsoft.com/office/drawing/2014/main" id="{A2093E25-1B72-1D42-B5EE-CE070F112DA3}"/>
              </a:ext>
            </a:extLst>
          </p:cNvPr>
          <p:cNvSpPr/>
          <p:nvPr/>
        </p:nvSpPr>
        <p:spPr>
          <a:xfrm>
            <a:off x="0" y="6488668"/>
            <a:ext cx="7912744" cy="276999"/>
          </a:xfrm>
          <a:prstGeom prst="rect">
            <a:avLst/>
          </a:prstGeom>
        </p:spPr>
        <p:txBody>
          <a:bodyPr wrap="none">
            <a:spAutoFit/>
          </a:bodyPr>
          <a:lstStyle/>
          <a:p>
            <a:r>
              <a:rPr lang="en-AU" sz="1200" dirty="0"/>
              <a:t>(Australia New Zealand Food Standards Code - Standard 3.2.3 - Food Premises and Equipment, 2000, page 161)</a:t>
            </a:r>
          </a:p>
        </p:txBody>
      </p:sp>
      <p:pic>
        <p:nvPicPr>
          <p:cNvPr id="8" name="Picture 7" descr="A screenshot of a cell phone&#10;&#10;Description automatically generated">
            <a:extLst>
              <a:ext uri="{FF2B5EF4-FFF2-40B4-BE49-F238E27FC236}">
                <a16:creationId xmlns:a16="http://schemas.microsoft.com/office/drawing/2014/main" id="{73462912-F734-814C-9D55-27353E8E96B6}"/>
              </a:ext>
            </a:extLst>
          </p:cNvPr>
          <p:cNvPicPr>
            <a:picLocks noChangeAspect="1"/>
          </p:cNvPicPr>
          <p:nvPr/>
        </p:nvPicPr>
        <p:blipFill>
          <a:blip r:embed="rId3"/>
          <a:stretch>
            <a:fillRect/>
          </a:stretch>
        </p:blipFill>
        <p:spPr>
          <a:xfrm>
            <a:off x="0" y="3561371"/>
            <a:ext cx="9144000" cy="2802997"/>
          </a:xfrm>
          <a:prstGeom prst="rect">
            <a:avLst/>
          </a:prstGeom>
        </p:spPr>
      </p:pic>
    </p:spTree>
    <p:extLst>
      <p:ext uri="{BB962C8B-B14F-4D97-AF65-F5344CB8AC3E}">
        <p14:creationId xmlns:p14="http://schemas.microsoft.com/office/powerpoint/2010/main" val="3655838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3E9C1E00-1E4D-2646-AB31-BA48A6242156}"/>
              </a:ext>
            </a:extLst>
          </p:cNvPr>
          <p:cNvSpPr>
            <a:spLocks noGrp="1"/>
          </p:cNvSpPr>
          <p:nvPr>
            <p:ph type="title"/>
          </p:nvPr>
        </p:nvSpPr>
        <p:spPr>
          <a:xfrm>
            <a:off x="4796568" y="453645"/>
            <a:ext cx="3738499" cy="1058442"/>
          </a:xfrm>
        </p:spPr>
        <p:txBody>
          <a:bodyPr vert="horz" lIns="91440" tIns="45720" rIns="91440" bIns="45720" rtlCol="0" anchor="b">
            <a:normAutofit/>
          </a:bodyPr>
          <a:lstStyle/>
          <a:p>
            <a:pPr defTabSz="914400"/>
            <a:r>
              <a:rPr lang="en-US" kern="1200" dirty="0">
                <a:solidFill>
                  <a:schemeClr val="bg1"/>
                </a:solidFill>
                <a:latin typeface="+mj-lt"/>
                <a:ea typeface="+mj-ea"/>
                <a:cs typeface="+mj-cs"/>
              </a:rPr>
              <a:t>Open Kitchens?</a:t>
            </a:r>
          </a:p>
        </p:txBody>
      </p:sp>
      <p:pic>
        <p:nvPicPr>
          <p:cNvPr id="6" name="Picture 5">
            <a:extLst>
              <a:ext uri="{FF2B5EF4-FFF2-40B4-BE49-F238E27FC236}">
                <a16:creationId xmlns:a16="http://schemas.microsoft.com/office/drawing/2014/main" id="{B99DA8A4-44BC-1648-955C-F93D851F9A1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20" y="-1"/>
            <a:ext cx="3687893" cy="2919130"/>
          </a:xfrm>
          <a:prstGeom prst="rect">
            <a:avLst/>
          </a:prstGeom>
        </p:spPr>
      </p:pic>
      <p:grpSp>
        <p:nvGrpSpPr>
          <p:cNvPr id="14" name="Group 13">
            <a:extLst>
              <a:ext uri="{FF2B5EF4-FFF2-40B4-BE49-F238E27FC236}">
                <a16:creationId xmlns:a16="http://schemas.microsoft.com/office/drawing/2014/main" id="{1CF03BDF-BAB0-4895-98AF-E26EE081D9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433366" y="-383502"/>
            <a:ext cx="2408650" cy="3275382"/>
            <a:chOff x="6833344" y="1502572"/>
            <a:chExt cx="2408650" cy="4343740"/>
          </a:xfrm>
        </p:grpSpPr>
        <p:cxnSp>
          <p:nvCxnSpPr>
            <p:cNvPr id="15" name="Straight Connector 14">
              <a:extLst>
                <a:ext uri="{FF2B5EF4-FFF2-40B4-BE49-F238E27FC236}">
                  <a16:creationId xmlns:a16="http://schemas.microsoft.com/office/drawing/2014/main" id="{2598CC8A-F5E2-4B20-8E5A-5C9F77B0E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5400000" flipH="1">
              <a:off x="4661474" y="3674442"/>
              <a:ext cx="434374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56EFDDC-4D10-40E2-B179-928889F8BD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5400000">
              <a:off x="8039282" y="308817"/>
              <a:ext cx="0" cy="240542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18" name="Straight Connector 17">
            <a:extLst>
              <a:ext uri="{FF2B5EF4-FFF2-40B4-BE49-F238E27FC236}">
                <a16:creationId xmlns:a16="http://schemas.microsoft.com/office/drawing/2014/main" id="{DAE05351-315A-4BA9-A90A-FE5C949522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796568" y="1512087"/>
            <a:ext cx="434743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BF849CE-272A-284B-9C9D-3BA18CB7C30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3325517"/>
            <a:ext cx="4138033" cy="3532483"/>
          </a:xfrm>
          <a:prstGeom prst="rect">
            <a:avLst/>
          </a:prstGeom>
        </p:spPr>
      </p:pic>
      <p:sp>
        <p:nvSpPr>
          <p:cNvPr id="3" name="Text Placeholder 2">
            <a:extLst>
              <a:ext uri="{FF2B5EF4-FFF2-40B4-BE49-F238E27FC236}">
                <a16:creationId xmlns:a16="http://schemas.microsoft.com/office/drawing/2014/main" id="{06329151-BA15-2B4D-862B-2916B78D38EA}"/>
              </a:ext>
            </a:extLst>
          </p:cNvPr>
          <p:cNvSpPr>
            <a:spLocks noGrp="1"/>
          </p:cNvSpPr>
          <p:nvPr>
            <p:ph type="body" sz="quarter" idx="10"/>
          </p:nvPr>
        </p:nvSpPr>
        <p:spPr>
          <a:xfrm>
            <a:off x="4310986" y="1597454"/>
            <a:ext cx="4833014" cy="3007587"/>
          </a:xfrm>
        </p:spPr>
        <p:txBody>
          <a:bodyPr vert="horz" lIns="91440" tIns="45720" rIns="91440" bIns="45720" rtlCol="0">
            <a:normAutofit/>
          </a:bodyPr>
          <a:lstStyle/>
          <a:p>
            <a:pPr indent="-228600" defTabSz="914400"/>
            <a:r>
              <a:rPr lang="en-US" sz="2000" dirty="0">
                <a:solidFill>
                  <a:schemeClr val="bg1"/>
                </a:solidFill>
                <a:latin typeface="+mn-lt"/>
                <a:cs typeface="+mn-cs"/>
              </a:rPr>
              <a:t>Open Kitchen create a sense of theatre- creating interaction and atmosphere.</a:t>
            </a:r>
          </a:p>
          <a:p>
            <a:pPr indent="-228600" defTabSz="914400"/>
            <a:r>
              <a:rPr lang="en-US" sz="2000" dirty="0">
                <a:solidFill>
                  <a:schemeClr val="bg1"/>
                </a:solidFill>
                <a:latin typeface="+mn-lt"/>
                <a:cs typeface="+mn-cs"/>
              </a:rPr>
              <a:t>Focal Points: A steakhouse focuses on the cooking of meat, an Italian restaurant on pizza </a:t>
            </a:r>
          </a:p>
          <a:p>
            <a:pPr indent="-228600" defTabSz="914400"/>
            <a:r>
              <a:rPr lang="en-US" sz="2000" dirty="0">
                <a:solidFill>
                  <a:schemeClr val="bg1"/>
                </a:solidFill>
                <a:latin typeface="+mn-lt"/>
                <a:cs typeface="+mn-cs"/>
              </a:rPr>
              <a:t>The area set aside for open kitchens costs about 25 percent more than in a standard kitchen </a:t>
            </a:r>
          </a:p>
          <a:p>
            <a:pPr indent="-228600" defTabSz="914400"/>
            <a:endParaRPr lang="en-US" sz="1200" dirty="0">
              <a:solidFill>
                <a:schemeClr val="bg1"/>
              </a:solidFill>
              <a:latin typeface="+mn-lt"/>
              <a:cs typeface="+mn-cs"/>
            </a:endParaRPr>
          </a:p>
        </p:txBody>
      </p:sp>
      <p:grpSp>
        <p:nvGrpSpPr>
          <p:cNvPr id="20" name="Group 19">
            <a:extLst>
              <a:ext uri="{FF2B5EF4-FFF2-40B4-BE49-F238E27FC236}">
                <a16:creationId xmlns:a16="http://schemas.microsoft.com/office/drawing/2014/main" id="{9D20816A-53A8-414B-9615-2877C10816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937642" y="3852756"/>
            <a:ext cx="4913995" cy="3005244"/>
            <a:chOff x="6836570" y="1502570"/>
            <a:chExt cx="4913995" cy="3005244"/>
          </a:xfrm>
        </p:grpSpPr>
        <p:cxnSp>
          <p:nvCxnSpPr>
            <p:cNvPr id="21" name="Straight Connector 20">
              <a:extLst>
                <a:ext uri="{FF2B5EF4-FFF2-40B4-BE49-F238E27FC236}">
                  <a16:creationId xmlns:a16="http://schemas.microsoft.com/office/drawing/2014/main" id="{49CC84F6-0A3D-42D4-84D1-34E857123F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V="1">
              <a:off x="6842352" y="1502573"/>
              <a:ext cx="0" cy="3005241"/>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6FD32F-1C07-4AF8-994F-CDC99B5D4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6836570" y="1502570"/>
              <a:ext cx="491399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B1187C37-D31D-184C-94D2-D3F63B75C2F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20384" y="4423358"/>
            <a:ext cx="4623614" cy="2434645"/>
          </a:xfrm>
          <a:prstGeom prst="rect">
            <a:avLst/>
          </a:prstGeom>
        </p:spPr>
      </p:pic>
      <p:grpSp>
        <p:nvGrpSpPr>
          <p:cNvPr id="24" name="Group 23">
            <a:extLst>
              <a:ext uri="{FF2B5EF4-FFF2-40B4-BE49-F238E27FC236}">
                <a16:creationId xmlns:a16="http://schemas.microsoft.com/office/drawing/2014/main" id="{39805232-5777-4A85-942E-6BB80CF20A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39626" y="4853728"/>
            <a:ext cx="4800563" cy="2004272"/>
            <a:chOff x="6836571" y="1502570"/>
            <a:chExt cx="4800563" cy="2004272"/>
          </a:xfrm>
        </p:grpSpPr>
        <p:cxnSp>
          <p:nvCxnSpPr>
            <p:cNvPr id="25" name="Straight Connector 24">
              <a:extLst>
                <a:ext uri="{FF2B5EF4-FFF2-40B4-BE49-F238E27FC236}">
                  <a16:creationId xmlns:a16="http://schemas.microsoft.com/office/drawing/2014/main" id="{D2826189-C92E-4884-BA98-A2156BB5BB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V="1">
              <a:off x="6837848" y="1502574"/>
              <a:ext cx="0" cy="2004268"/>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9EC6AF7-21E3-4FF6-A839-F8004D2D7B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6836571" y="1502570"/>
              <a:ext cx="480056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 name="Rectangle 3">
            <a:extLst>
              <a:ext uri="{FF2B5EF4-FFF2-40B4-BE49-F238E27FC236}">
                <a16:creationId xmlns:a16="http://schemas.microsoft.com/office/drawing/2014/main" id="{F2F4B7B7-88AF-EA43-B6E8-053BA8CBB98C}"/>
              </a:ext>
            </a:extLst>
          </p:cNvPr>
          <p:cNvSpPr/>
          <p:nvPr/>
        </p:nvSpPr>
        <p:spPr>
          <a:xfrm>
            <a:off x="0" y="6581001"/>
            <a:ext cx="3468887" cy="276999"/>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Arial"/>
                <a:ea typeface="+mn-ea"/>
                <a:cs typeface="+mn-cs"/>
              </a:rPr>
              <a:t>(Walker, 2014, page </a:t>
            </a:r>
            <a:r>
              <a:rPr lang="en-US" sz="1200" dirty="0">
                <a:solidFill>
                  <a:schemeClr val="bg1"/>
                </a:solidFill>
                <a:latin typeface="Arial"/>
              </a:rPr>
              <a:t>147-148</a:t>
            </a:r>
            <a:r>
              <a:rPr kumimoji="0" lang="en-US" sz="1200" b="0" i="0" u="none" strike="noStrike" kern="1200" cap="none" spc="0" normalizeH="0" baseline="0" noProof="0" dirty="0">
                <a:ln>
                  <a:noFill/>
                </a:ln>
                <a:solidFill>
                  <a:schemeClr val="bg1"/>
                </a:solidFill>
                <a:effectLst/>
                <a:uLnTx/>
                <a:uFillTx/>
                <a:latin typeface="Arial"/>
                <a:ea typeface="+mn-ea"/>
                <a:cs typeface="+mn-cs"/>
              </a:rPr>
              <a:t>) </a:t>
            </a:r>
            <a:endParaRPr kumimoji="0" lang="en-AU" sz="1200" b="0" i="0" u="none" strike="noStrike" kern="1200" cap="none" spc="0" normalizeH="0" baseline="0" noProof="0" dirty="0">
              <a:ln>
                <a:noFill/>
              </a:ln>
              <a:solidFill>
                <a:schemeClr val="bg1"/>
              </a:solidFill>
              <a:effectLst/>
              <a:uLnTx/>
              <a:uFillTx/>
              <a:latin typeface="Arial"/>
              <a:ea typeface="+mn-ea"/>
              <a:cs typeface="+mn-cs"/>
            </a:endParaRPr>
          </a:p>
        </p:txBody>
      </p:sp>
      <p:pic>
        <p:nvPicPr>
          <p:cNvPr id="19" name="Picture 18">
            <a:extLst>
              <a:ext uri="{FF2B5EF4-FFF2-40B4-BE49-F238E27FC236}">
                <a16:creationId xmlns:a16="http://schemas.microsoft.com/office/drawing/2014/main" id="{8D6F91E2-876F-B140-9142-9BE0DA6F3DD7}"/>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Tree>
    <p:extLst>
      <p:ext uri="{BB962C8B-B14F-4D97-AF65-F5344CB8AC3E}">
        <p14:creationId xmlns:p14="http://schemas.microsoft.com/office/powerpoint/2010/main" val="257515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C5B97E-B183-5D48-BC0C-D73A7F607771}"/>
              </a:ext>
            </a:extLst>
          </p:cNvPr>
          <p:cNvSpPr>
            <a:spLocks noGrp="1"/>
          </p:cNvSpPr>
          <p:nvPr>
            <p:ph type="title"/>
          </p:nvPr>
        </p:nvSpPr>
        <p:spPr>
          <a:xfrm>
            <a:off x="220337" y="-90515"/>
            <a:ext cx="3535166" cy="2228074"/>
          </a:xfrm>
        </p:spPr>
        <p:txBody>
          <a:bodyPr vert="horz" lIns="91440" tIns="45720" rIns="91440" bIns="45720" rtlCol="0" anchor="ctr">
            <a:normAutofit/>
          </a:bodyPr>
          <a:lstStyle/>
          <a:p>
            <a:pPr defTabSz="914400"/>
            <a:r>
              <a:rPr lang="en-US" sz="3000" dirty="0">
                <a:solidFill>
                  <a:schemeClr val="tx2"/>
                </a:solidFill>
                <a:latin typeface="+mj-lt"/>
                <a:cs typeface="+mj-cs"/>
              </a:rPr>
              <a:t>Activity:</a:t>
            </a:r>
            <a:br>
              <a:rPr lang="en-US" sz="3000" dirty="0">
                <a:solidFill>
                  <a:schemeClr val="tx2"/>
                </a:solidFill>
                <a:latin typeface="+mj-lt"/>
                <a:cs typeface="+mj-cs"/>
              </a:rPr>
            </a:br>
            <a:r>
              <a:rPr lang="en-US" sz="3000" dirty="0">
                <a:solidFill>
                  <a:schemeClr val="tx2"/>
                </a:solidFill>
                <a:latin typeface="+mj-lt"/>
                <a:cs typeface="+mj-cs"/>
              </a:rPr>
              <a:t>Form your Groups for Assessment 3</a:t>
            </a:r>
          </a:p>
        </p:txBody>
      </p:sp>
      <p:sp>
        <p:nvSpPr>
          <p:cNvPr id="3" name="Text Placeholder 2">
            <a:extLst>
              <a:ext uri="{FF2B5EF4-FFF2-40B4-BE49-F238E27FC236}">
                <a16:creationId xmlns:a16="http://schemas.microsoft.com/office/drawing/2014/main" id="{90E41C10-B40D-F643-B6C4-3FA3FB63C764}"/>
              </a:ext>
            </a:extLst>
          </p:cNvPr>
          <p:cNvSpPr>
            <a:spLocks noGrp="1"/>
          </p:cNvSpPr>
          <p:nvPr>
            <p:ph type="body" sz="quarter" idx="10"/>
          </p:nvPr>
        </p:nvSpPr>
        <p:spPr>
          <a:xfrm>
            <a:off x="88135" y="2413815"/>
            <a:ext cx="3401101" cy="3895721"/>
          </a:xfrm>
        </p:spPr>
        <p:txBody>
          <a:bodyPr vert="horz" lIns="91440" tIns="45720" rIns="91440" bIns="45720" rtlCol="0">
            <a:normAutofit fontScale="92500" lnSpcReduction="10000"/>
          </a:bodyPr>
          <a:lstStyle/>
          <a:p>
            <a:pPr indent="-228600" defTabSz="914400"/>
            <a:r>
              <a:rPr lang="en-US" sz="2200" dirty="0">
                <a:latin typeface="+mn-lt"/>
                <a:cs typeface="+mn-cs"/>
              </a:rPr>
              <a:t>A Concept</a:t>
            </a:r>
          </a:p>
          <a:p>
            <a:pPr indent="-228600" defTabSz="914400"/>
            <a:endParaRPr lang="en-US" sz="2200" dirty="0">
              <a:latin typeface="+mn-lt"/>
              <a:cs typeface="+mn-cs"/>
            </a:endParaRPr>
          </a:p>
          <a:p>
            <a:pPr indent="-228600" defTabSz="914400"/>
            <a:r>
              <a:rPr lang="en-US" sz="2200" dirty="0"/>
              <a:t>Create a Mood Board</a:t>
            </a:r>
          </a:p>
          <a:p>
            <a:pPr marL="0" indent="0" defTabSz="914400">
              <a:buNone/>
            </a:pPr>
            <a:endParaRPr lang="en-US" sz="2200" dirty="0"/>
          </a:p>
          <a:p>
            <a:pPr indent="-228600" defTabSz="914400"/>
            <a:r>
              <a:rPr lang="en-US" sz="2200" dirty="0">
                <a:latin typeface="+mn-lt"/>
                <a:cs typeface="+mn-cs"/>
              </a:rPr>
              <a:t>Brainstorm</a:t>
            </a:r>
          </a:p>
          <a:p>
            <a:pPr marL="0" indent="0" defTabSz="914400">
              <a:buNone/>
            </a:pPr>
            <a:endParaRPr lang="en-US" sz="2200" dirty="0">
              <a:latin typeface="+mn-lt"/>
              <a:cs typeface="+mn-cs"/>
            </a:endParaRPr>
          </a:p>
          <a:p>
            <a:pPr indent="-228600" defTabSz="914400"/>
            <a:r>
              <a:rPr lang="en-US" sz="2200" dirty="0">
                <a:latin typeface="+mn-lt"/>
                <a:cs typeface="+mn-cs"/>
              </a:rPr>
              <a:t>Create a list of kitchen equipment you might need for your concept</a:t>
            </a:r>
          </a:p>
          <a:p>
            <a:pPr marL="0" indent="0" defTabSz="914400">
              <a:buNone/>
            </a:pPr>
            <a:endParaRPr lang="en-US" sz="2200" dirty="0">
              <a:latin typeface="+mn-lt"/>
              <a:cs typeface="+mn-cs"/>
            </a:endParaRPr>
          </a:p>
          <a:p>
            <a:pPr indent="-228600" defTabSz="914400"/>
            <a:r>
              <a:rPr lang="en-US" sz="2200" dirty="0">
                <a:latin typeface="+mn-lt"/>
                <a:cs typeface="+mn-cs"/>
              </a:rPr>
              <a:t>Consider kitchen space and workflow.</a:t>
            </a:r>
          </a:p>
          <a:p>
            <a:pPr indent="-228600" defTabSz="914400"/>
            <a:endParaRPr lang="en-US" sz="2200" dirty="0">
              <a:latin typeface="+mn-lt"/>
              <a:cs typeface="+mn-cs"/>
            </a:endParaRPr>
          </a:p>
          <a:p>
            <a:pPr indent="-228600" defTabSz="914400"/>
            <a:endParaRPr lang="en-US" sz="1700" dirty="0">
              <a:latin typeface="+mn-lt"/>
              <a:cs typeface="+mn-cs"/>
            </a:endParaRPr>
          </a:p>
        </p:txBody>
      </p:sp>
      <p:pic>
        <p:nvPicPr>
          <p:cNvPr id="5" name="Picture 4" descr="A group of people sitting at a table&#10;&#10;Description automatically generated">
            <a:extLst>
              <a:ext uri="{FF2B5EF4-FFF2-40B4-BE49-F238E27FC236}">
                <a16:creationId xmlns:a16="http://schemas.microsoft.com/office/drawing/2014/main" id="{EFFF51E8-E9EB-4349-A85F-99E2BB1136B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57789" y="10"/>
            <a:ext cx="5386210" cy="6857990"/>
          </a:xfrm>
          <a:prstGeom prst="rect">
            <a:avLst/>
          </a:prstGeom>
          <a:effectLst/>
        </p:spPr>
      </p:pic>
      <p:pic>
        <p:nvPicPr>
          <p:cNvPr id="7" name="Picture 6">
            <a:extLst>
              <a:ext uri="{FF2B5EF4-FFF2-40B4-BE49-F238E27FC236}">
                <a16:creationId xmlns:a16="http://schemas.microsoft.com/office/drawing/2014/main" id="{8FE30362-4B68-CF43-86B7-472FD4828C97}"/>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Tree>
    <p:extLst>
      <p:ext uri="{BB962C8B-B14F-4D97-AF65-F5344CB8AC3E}">
        <p14:creationId xmlns:p14="http://schemas.microsoft.com/office/powerpoint/2010/main" val="1136208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0DFA0FD-AB28-4B25-B870-4D2BBC35B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0B333FB-70DB-F948-BDAF-45590C788387}"/>
              </a:ext>
            </a:extLst>
          </p:cNvPr>
          <p:cNvPicPr>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4375482" y="10"/>
            <a:ext cx="4795614" cy="6857990"/>
          </a:xfrm>
          <a:prstGeom prst="rect">
            <a:avLst/>
          </a:prstGeom>
        </p:spPr>
      </p:pic>
      <p:grpSp>
        <p:nvGrpSpPr>
          <p:cNvPr id="12" name="Group 11">
            <a:extLst>
              <a:ext uri="{FF2B5EF4-FFF2-40B4-BE49-F238E27FC236}">
                <a16:creationId xmlns:a16="http://schemas.microsoft.com/office/drawing/2014/main" id="{0D628DFB-9CD1-4E2B-8B44-9FDF7E80F6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84674" y="0"/>
            <a:ext cx="4986424" cy="6858000"/>
            <a:chOff x="5705128" y="0"/>
            <a:chExt cx="6648564" cy="6858000"/>
          </a:xfrm>
        </p:grpSpPr>
        <p:sp>
          <p:nvSpPr>
            <p:cNvPr id="13" name="Freeform: Shape 12">
              <a:extLst>
                <a:ext uri="{FF2B5EF4-FFF2-40B4-BE49-F238E27FC236}">
                  <a16:creationId xmlns:a16="http://schemas.microsoft.com/office/drawing/2014/main" id="{4CB07514-66C4-498E-85FA-6CCDFB253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8018" y="0"/>
              <a:ext cx="6485674" cy="6858000"/>
            </a:xfrm>
            <a:custGeom>
              <a:avLst/>
              <a:gdLst>
                <a:gd name="connsiteX0" fmla="*/ 1720317 w 6237794"/>
                <a:gd name="connsiteY0" fmla="*/ 0 h 6858000"/>
                <a:gd name="connsiteX1" fmla="*/ 2433560 w 6237794"/>
                <a:gd name="connsiteY1" fmla="*/ 0 h 6858000"/>
                <a:gd name="connsiteX2" fmla="*/ 2351473 w 6237794"/>
                <a:gd name="connsiteY2" fmla="*/ 41605 h 6858000"/>
                <a:gd name="connsiteX3" fmla="*/ 1473152 w 6237794"/>
                <a:gd name="connsiteY3" fmla="*/ 667521 h 6858000"/>
                <a:gd name="connsiteX4" fmla="*/ 982876 w 6237794"/>
                <a:gd name="connsiteY4" fmla="*/ 1193803 h 6858000"/>
                <a:gd name="connsiteX5" fmla="*/ 595242 w 6237794"/>
                <a:gd name="connsiteY5" fmla="*/ 1798192 h 6858000"/>
                <a:gd name="connsiteX6" fmla="*/ 332174 w 6237794"/>
                <a:gd name="connsiteY6" fmla="*/ 2466315 h 6858000"/>
                <a:gd name="connsiteX7" fmla="*/ 236500 w 6237794"/>
                <a:gd name="connsiteY7" fmla="*/ 3178573 h 6858000"/>
                <a:gd name="connsiteX8" fmla="*/ 276860 w 6237794"/>
                <a:gd name="connsiteY8" fmla="*/ 3527298 h 6858000"/>
                <a:gd name="connsiteX9" fmla="*/ 396054 w 6237794"/>
                <a:gd name="connsiteY9" fmla="*/ 3853520 h 6858000"/>
                <a:gd name="connsiteX10" fmla="*/ 479243 w 6237794"/>
                <a:gd name="connsiteY10" fmla="*/ 4007121 h 6858000"/>
                <a:gd name="connsiteX11" fmla="*/ 574772 w 6237794"/>
                <a:gd name="connsiteY11" fmla="*/ 4155787 h 6858000"/>
                <a:gd name="connsiteX12" fmla="*/ 795447 w 6237794"/>
                <a:gd name="connsiteY12" fmla="*/ 4443100 h 6858000"/>
                <a:gd name="connsiteX13" fmla="*/ 1034270 w 6237794"/>
                <a:gd name="connsiteY13" fmla="*/ 4732591 h 6858000"/>
                <a:gd name="connsiteX14" fmla="*/ 1153028 w 6237794"/>
                <a:gd name="connsiteY14" fmla="*/ 4883725 h 6858000"/>
                <a:gd name="connsiteX15" fmla="*/ 1210084 w 6237794"/>
                <a:gd name="connsiteY15" fmla="*/ 4957912 h 6858000"/>
                <a:gd name="connsiteX16" fmla="*/ 1265979 w 6237794"/>
                <a:gd name="connsiteY16" fmla="*/ 5028906 h 6858000"/>
                <a:gd name="connsiteX17" fmla="*/ 1746238 w 6237794"/>
                <a:gd name="connsiteY17" fmla="*/ 5553590 h 6858000"/>
                <a:gd name="connsiteX18" fmla="*/ 2001611 w 6237794"/>
                <a:gd name="connsiteY18" fmla="*/ 5789654 h 6858000"/>
                <a:gd name="connsiteX19" fmla="*/ 2269035 w 6237794"/>
                <a:gd name="connsiteY19" fmla="*/ 6007280 h 6858000"/>
                <a:gd name="connsiteX20" fmla="*/ 2866455 w 6237794"/>
                <a:gd name="connsiteY20" fmla="*/ 6351505 h 6858000"/>
                <a:gd name="connsiteX21" fmla="*/ 3200661 w 6237794"/>
                <a:gd name="connsiteY21" fmla="*/ 6448777 h 6858000"/>
                <a:gd name="connsiteX22" fmla="*/ 3286318 w 6237794"/>
                <a:gd name="connsiteY22" fmla="*/ 6465908 h 6858000"/>
                <a:gd name="connsiteX23" fmla="*/ 3372701 w 6237794"/>
                <a:gd name="connsiteY23" fmla="*/ 6480281 h 6858000"/>
                <a:gd name="connsiteX24" fmla="*/ 3547063 w 6237794"/>
                <a:gd name="connsiteY24" fmla="*/ 6500896 h 6858000"/>
                <a:gd name="connsiteX25" fmla="*/ 3634753 w 6237794"/>
                <a:gd name="connsiteY25" fmla="*/ 6507575 h 6858000"/>
                <a:gd name="connsiteX26" fmla="*/ 3722733 w 6237794"/>
                <a:gd name="connsiteY26" fmla="*/ 6512221 h 6858000"/>
                <a:gd name="connsiteX27" fmla="*/ 3811003 w 6237794"/>
                <a:gd name="connsiteY27" fmla="*/ 6514253 h 6858000"/>
                <a:gd name="connsiteX28" fmla="*/ 3899418 w 6237794"/>
                <a:gd name="connsiteY28" fmla="*/ 6513817 h 6858000"/>
                <a:gd name="connsiteX29" fmla="*/ 3943698 w 6237794"/>
                <a:gd name="connsiteY29" fmla="*/ 6513381 h 6858000"/>
                <a:gd name="connsiteX30" fmla="*/ 3986381 w 6237794"/>
                <a:gd name="connsiteY30" fmla="*/ 6511495 h 6858000"/>
                <a:gd name="connsiteX31" fmla="*/ 4028919 w 6237794"/>
                <a:gd name="connsiteY31" fmla="*/ 6509317 h 6858000"/>
                <a:gd name="connsiteX32" fmla="*/ 4071312 w 6237794"/>
                <a:gd name="connsiteY32" fmla="*/ 6505833 h 6858000"/>
                <a:gd name="connsiteX33" fmla="*/ 4239432 w 6237794"/>
                <a:gd name="connsiteY33" fmla="*/ 6485072 h 6858000"/>
                <a:gd name="connsiteX34" fmla="*/ 4879826 w 6237794"/>
                <a:gd name="connsiteY34" fmla="*/ 6274849 h 6858000"/>
                <a:gd name="connsiteX35" fmla="*/ 5471439 w 6237794"/>
                <a:gd name="connsiteY35" fmla="*/ 5906235 h 6858000"/>
                <a:gd name="connsiteX36" fmla="*/ 5614877 w 6237794"/>
                <a:gd name="connsiteY36" fmla="*/ 5797930 h 6858000"/>
                <a:gd name="connsiteX37" fmla="*/ 5758316 w 6237794"/>
                <a:gd name="connsiteY37" fmla="*/ 5685995 h 6858000"/>
                <a:gd name="connsiteX38" fmla="*/ 6048824 w 6237794"/>
                <a:gd name="connsiteY38" fmla="*/ 5453705 h 6858000"/>
                <a:gd name="connsiteX39" fmla="*/ 6237794 w 6237794"/>
                <a:gd name="connsiteY39" fmla="*/ 5308644 h 6858000"/>
                <a:gd name="connsiteX40" fmla="*/ 6237794 w 6237794"/>
                <a:gd name="connsiteY40" fmla="*/ 6081399 h 6858000"/>
                <a:gd name="connsiteX41" fmla="*/ 6123011 w 6237794"/>
                <a:gd name="connsiteY41" fmla="*/ 6166399 h 6858000"/>
                <a:gd name="connsiteX42" fmla="*/ 5965925 w 6237794"/>
                <a:gd name="connsiteY42" fmla="*/ 6278479 h 6858000"/>
                <a:gd name="connsiteX43" fmla="*/ 5803903 w 6237794"/>
                <a:gd name="connsiteY43" fmla="*/ 6387364 h 6858000"/>
                <a:gd name="connsiteX44" fmla="*/ 5463744 w 6237794"/>
                <a:gd name="connsiteY44" fmla="*/ 6591780 h 6858000"/>
                <a:gd name="connsiteX45" fmla="*/ 5097888 w 6237794"/>
                <a:gd name="connsiteY45" fmla="*/ 6765562 h 6858000"/>
                <a:gd name="connsiteX46" fmla="*/ 4905602 w 6237794"/>
                <a:gd name="connsiteY46" fmla="*/ 6836446 h 6858000"/>
                <a:gd name="connsiteX47" fmla="*/ 4831447 w 6237794"/>
                <a:gd name="connsiteY47" fmla="*/ 6858000 h 6858000"/>
                <a:gd name="connsiteX48" fmla="*/ 3036485 w 6237794"/>
                <a:gd name="connsiteY48" fmla="*/ 6858000 h 6858000"/>
                <a:gd name="connsiteX49" fmla="*/ 2911533 w 6237794"/>
                <a:gd name="connsiteY49" fmla="*/ 6825558 h 6858000"/>
                <a:gd name="connsiteX50" fmla="*/ 2719386 w 6237794"/>
                <a:gd name="connsiteY50" fmla="*/ 6767158 h 6858000"/>
                <a:gd name="connsiteX51" fmla="*/ 1980415 w 6237794"/>
                <a:gd name="connsiteY51" fmla="*/ 6440210 h 6858000"/>
                <a:gd name="connsiteX52" fmla="*/ 1357588 w 6237794"/>
                <a:gd name="connsiteY52" fmla="*/ 5931206 h 6858000"/>
                <a:gd name="connsiteX53" fmla="*/ 1105118 w 6237794"/>
                <a:gd name="connsiteY53" fmla="*/ 5624874 h 6858000"/>
                <a:gd name="connsiteX54" fmla="*/ 884588 w 6237794"/>
                <a:gd name="connsiteY54" fmla="*/ 5300539 h 6858000"/>
                <a:gd name="connsiteX55" fmla="*/ 833049 w 6237794"/>
                <a:gd name="connsiteY55" fmla="*/ 5217931 h 6858000"/>
                <a:gd name="connsiteX56" fmla="*/ 783833 w 6237794"/>
                <a:gd name="connsiteY56" fmla="*/ 5137791 h 6858000"/>
                <a:gd name="connsiteX57" fmla="*/ 686706 w 6237794"/>
                <a:gd name="connsiteY57" fmla="*/ 4982447 h 6858000"/>
                <a:gd name="connsiteX58" fmla="*/ 485485 w 6237794"/>
                <a:gd name="connsiteY58" fmla="*/ 4665082 h 6858000"/>
                <a:gd name="connsiteX59" fmla="*/ 289055 w 6237794"/>
                <a:gd name="connsiteY59" fmla="*/ 4329568 h 6858000"/>
                <a:gd name="connsiteX60" fmla="*/ 200495 w 6237794"/>
                <a:gd name="connsiteY60" fmla="*/ 4151721 h 6858000"/>
                <a:gd name="connsiteX61" fmla="*/ 125291 w 6237794"/>
                <a:gd name="connsiteY61" fmla="*/ 3965600 h 6858000"/>
                <a:gd name="connsiteX62" fmla="*/ 67654 w 6237794"/>
                <a:gd name="connsiteY62" fmla="*/ 3772509 h 6858000"/>
                <a:gd name="connsiteX63" fmla="*/ 46168 w 6237794"/>
                <a:gd name="connsiteY63" fmla="*/ 3674076 h 6858000"/>
                <a:gd name="connsiteX64" fmla="*/ 36731 w 6237794"/>
                <a:gd name="connsiteY64" fmla="*/ 3624714 h 6858000"/>
                <a:gd name="connsiteX65" fmla="*/ 28891 w 6237794"/>
                <a:gd name="connsiteY65" fmla="*/ 3575208 h 6858000"/>
                <a:gd name="connsiteX66" fmla="*/ 0 w 6237794"/>
                <a:gd name="connsiteY66" fmla="*/ 3178573 h 6858000"/>
                <a:gd name="connsiteX67" fmla="*/ 80575 w 6237794"/>
                <a:gd name="connsiteY67" fmla="*/ 2405774 h 6858000"/>
                <a:gd name="connsiteX68" fmla="*/ 322737 w 6237794"/>
                <a:gd name="connsiteY68" fmla="*/ 1665351 h 6858000"/>
                <a:gd name="connsiteX69" fmla="*/ 1230700 w 6237794"/>
                <a:gd name="connsiteY69" fmla="*/ 407938 h 6858000"/>
                <a:gd name="connsiteX70" fmla="*/ 1521825 w 6237794"/>
                <a:gd name="connsiteY70" fmla="*/ 1494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237794" h="6858000">
                  <a:moveTo>
                    <a:pt x="1720317" y="0"/>
                  </a:moveTo>
                  <a:lnTo>
                    <a:pt x="2433560" y="0"/>
                  </a:lnTo>
                  <a:lnTo>
                    <a:pt x="2351473" y="41605"/>
                  </a:lnTo>
                  <a:cubicBezTo>
                    <a:pt x="2036528" y="216271"/>
                    <a:pt x="1740794" y="426339"/>
                    <a:pt x="1473152" y="667521"/>
                  </a:cubicBezTo>
                  <a:cubicBezTo>
                    <a:pt x="1295305" y="828818"/>
                    <a:pt x="1130525" y="1004777"/>
                    <a:pt x="982876" y="1193803"/>
                  </a:cubicBezTo>
                  <a:cubicBezTo>
                    <a:pt x="834936" y="1382538"/>
                    <a:pt x="704418" y="1584921"/>
                    <a:pt x="595242" y="1798192"/>
                  </a:cubicBezTo>
                  <a:cubicBezTo>
                    <a:pt x="486066" y="2011317"/>
                    <a:pt x="395183" y="2234461"/>
                    <a:pt x="332174" y="2466315"/>
                  </a:cubicBezTo>
                  <a:cubicBezTo>
                    <a:pt x="269166" y="2697588"/>
                    <a:pt x="236355" y="2938008"/>
                    <a:pt x="236500" y="3178573"/>
                  </a:cubicBezTo>
                  <a:cubicBezTo>
                    <a:pt x="237807" y="3296751"/>
                    <a:pt x="249421" y="3414057"/>
                    <a:pt x="276860" y="3527298"/>
                  </a:cubicBezTo>
                  <a:cubicBezTo>
                    <a:pt x="303864" y="3640684"/>
                    <a:pt x="345821" y="3749135"/>
                    <a:pt x="396054" y="3853520"/>
                  </a:cubicBezTo>
                  <a:cubicBezTo>
                    <a:pt x="421461" y="3905640"/>
                    <a:pt x="449626" y="3956743"/>
                    <a:pt x="479243" y="4007121"/>
                  </a:cubicBezTo>
                  <a:cubicBezTo>
                    <a:pt x="509295" y="4057354"/>
                    <a:pt x="541380" y="4106861"/>
                    <a:pt x="574772" y="4155787"/>
                  </a:cubicBezTo>
                  <a:cubicBezTo>
                    <a:pt x="642426" y="4253348"/>
                    <a:pt x="717630" y="4348007"/>
                    <a:pt x="795447" y="4443100"/>
                  </a:cubicBezTo>
                  <a:cubicBezTo>
                    <a:pt x="873264" y="4538339"/>
                    <a:pt x="954565" y="4633577"/>
                    <a:pt x="1034270" y="4732591"/>
                  </a:cubicBezTo>
                  <a:cubicBezTo>
                    <a:pt x="1074195" y="4781952"/>
                    <a:pt x="1113684" y="4832476"/>
                    <a:pt x="1153028" y="4883725"/>
                  </a:cubicBezTo>
                  <a:lnTo>
                    <a:pt x="1210084" y="4957912"/>
                  </a:lnTo>
                  <a:cubicBezTo>
                    <a:pt x="1228813" y="4981576"/>
                    <a:pt x="1246670" y="5005822"/>
                    <a:pt x="1265979" y="5028906"/>
                  </a:cubicBezTo>
                  <a:cubicBezTo>
                    <a:pt x="1416677" y="5216770"/>
                    <a:pt x="1580151" y="5389681"/>
                    <a:pt x="1746238" y="5553590"/>
                  </a:cubicBezTo>
                  <a:cubicBezTo>
                    <a:pt x="1829717" y="5635182"/>
                    <a:pt x="1914648" y="5714015"/>
                    <a:pt x="2001611" y="5789654"/>
                  </a:cubicBezTo>
                  <a:cubicBezTo>
                    <a:pt x="2088575" y="5865293"/>
                    <a:pt x="2177135" y="5938465"/>
                    <a:pt x="2269035" y="6007280"/>
                  </a:cubicBezTo>
                  <a:cubicBezTo>
                    <a:pt x="2452108" y="6145202"/>
                    <a:pt x="2649554" y="6268461"/>
                    <a:pt x="2866455" y="6351505"/>
                  </a:cubicBezTo>
                  <a:cubicBezTo>
                    <a:pt x="2974615" y="6393027"/>
                    <a:pt x="3086694" y="6424821"/>
                    <a:pt x="3200661" y="6448777"/>
                  </a:cubicBezTo>
                  <a:cubicBezTo>
                    <a:pt x="3229262" y="6454438"/>
                    <a:pt x="3257572" y="6460971"/>
                    <a:pt x="3286318" y="6465908"/>
                  </a:cubicBezTo>
                  <a:lnTo>
                    <a:pt x="3372701" y="6480281"/>
                  </a:lnTo>
                  <a:cubicBezTo>
                    <a:pt x="3430628" y="6487975"/>
                    <a:pt x="3488556" y="6496106"/>
                    <a:pt x="3547063" y="6500896"/>
                  </a:cubicBezTo>
                  <a:cubicBezTo>
                    <a:pt x="3576245" y="6503654"/>
                    <a:pt x="3605426" y="6506268"/>
                    <a:pt x="3634753" y="6507575"/>
                  </a:cubicBezTo>
                  <a:cubicBezTo>
                    <a:pt x="3664079" y="6509026"/>
                    <a:pt x="3693261" y="6511350"/>
                    <a:pt x="3722733" y="6512221"/>
                  </a:cubicBezTo>
                  <a:lnTo>
                    <a:pt x="3811003" y="6514253"/>
                  </a:lnTo>
                  <a:cubicBezTo>
                    <a:pt x="3840329" y="6514979"/>
                    <a:pt x="3869946" y="6513963"/>
                    <a:pt x="3899418" y="6513817"/>
                  </a:cubicBezTo>
                  <a:lnTo>
                    <a:pt x="3943698" y="6513381"/>
                  </a:lnTo>
                  <a:cubicBezTo>
                    <a:pt x="3958071" y="6512946"/>
                    <a:pt x="3972154" y="6512075"/>
                    <a:pt x="3986381" y="6511495"/>
                  </a:cubicBezTo>
                  <a:cubicBezTo>
                    <a:pt x="4000609" y="6510768"/>
                    <a:pt x="4014837" y="6510333"/>
                    <a:pt x="4028919" y="6509317"/>
                  </a:cubicBezTo>
                  <a:lnTo>
                    <a:pt x="4071312" y="6505833"/>
                  </a:lnTo>
                  <a:cubicBezTo>
                    <a:pt x="4127788" y="6501332"/>
                    <a:pt x="4183828" y="6493782"/>
                    <a:pt x="4239432" y="6485072"/>
                  </a:cubicBezTo>
                  <a:cubicBezTo>
                    <a:pt x="4461994" y="6448195"/>
                    <a:pt x="4675992" y="6376041"/>
                    <a:pt x="4879826" y="6274849"/>
                  </a:cubicBezTo>
                  <a:cubicBezTo>
                    <a:pt x="5084386" y="6174820"/>
                    <a:pt x="5279074" y="6046770"/>
                    <a:pt x="5471439" y="5906235"/>
                  </a:cubicBezTo>
                  <a:cubicBezTo>
                    <a:pt x="5519494" y="5871246"/>
                    <a:pt x="5567258" y="5834806"/>
                    <a:pt x="5614877" y="5797930"/>
                  </a:cubicBezTo>
                  <a:cubicBezTo>
                    <a:pt x="5662787" y="5761199"/>
                    <a:pt x="5710551" y="5723887"/>
                    <a:pt x="5758316" y="5685995"/>
                  </a:cubicBezTo>
                  <a:lnTo>
                    <a:pt x="6048824" y="5453705"/>
                  </a:lnTo>
                  <a:lnTo>
                    <a:pt x="6237794" y="5308644"/>
                  </a:lnTo>
                  <a:lnTo>
                    <a:pt x="6237794" y="6081399"/>
                  </a:lnTo>
                  <a:lnTo>
                    <a:pt x="6123011" y="6166399"/>
                  </a:lnTo>
                  <a:cubicBezTo>
                    <a:pt x="6071326" y="6204001"/>
                    <a:pt x="6019061" y="6241458"/>
                    <a:pt x="5965925" y="6278479"/>
                  </a:cubicBezTo>
                  <a:cubicBezTo>
                    <a:pt x="5912644" y="6315210"/>
                    <a:pt x="5858927" y="6351650"/>
                    <a:pt x="5803903" y="6387364"/>
                  </a:cubicBezTo>
                  <a:cubicBezTo>
                    <a:pt x="5694437" y="6458938"/>
                    <a:pt x="5581486" y="6528335"/>
                    <a:pt x="5463744" y="6591780"/>
                  </a:cubicBezTo>
                  <a:cubicBezTo>
                    <a:pt x="5346147" y="6655514"/>
                    <a:pt x="5224486" y="6714748"/>
                    <a:pt x="5097888" y="6765562"/>
                  </a:cubicBezTo>
                  <a:cubicBezTo>
                    <a:pt x="5034879" y="6791332"/>
                    <a:pt x="4970700" y="6815005"/>
                    <a:pt x="4905602" y="6836446"/>
                  </a:cubicBezTo>
                  <a:lnTo>
                    <a:pt x="4831447" y="6858000"/>
                  </a:lnTo>
                  <a:lnTo>
                    <a:pt x="3036485" y="6858000"/>
                  </a:lnTo>
                  <a:lnTo>
                    <a:pt x="2911533" y="6825558"/>
                  </a:lnTo>
                  <a:cubicBezTo>
                    <a:pt x="2847182" y="6807410"/>
                    <a:pt x="2783121" y="6787919"/>
                    <a:pt x="2719386" y="6767158"/>
                  </a:cubicBezTo>
                  <a:cubicBezTo>
                    <a:pt x="2464884" y="6683389"/>
                    <a:pt x="2213285" y="6579149"/>
                    <a:pt x="1980415" y="6440210"/>
                  </a:cubicBezTo>
                  <a:cubicBezTo>
                    <a:pt x="1747399" y="6301563"/>
                    <a:pt x="1539355" y="6125749"/>
                    <a:pt x="1357588" y="5931206"/>
                  </a:cubicBezTo>
                  <a:cubicBezTo>
                    <a:pt x="1266269" y="5834080"/>
                    <a:pt x="1183226" y="5730711"/>
                    <a:pt x="1105118" y="5624874"/>
                  </a:cubicBezTo>
                  <a:cubicBezTo>
                    <a:pt x="1027446" y="5518601"/>
                    <a:pt x="953549" y="5410732"/>
                    <a:pt x="884588" y="5300539"/>
                  </a:cubicBezTo>
                  <a:cubicBezTo>
                    <a:pt x="866876" y="5273245"/>
                    <a:pt x="850180" y="5245516"/>
                    <a:pt x="833049" y="5217931"/>
                  </a:cubicBezTo>
                  <a:lnTo>
                    <a:pt x="783833" y="5137791"/>
                  </a:lnTo>
                  <a:cubicBezTo>
                    <a:pt x="752328" y="5085962"/>
                    <a:pt x="719662" y="5034567"/>
                    <a:pt x="686706" y="4982447"/>
                  </a:cubicBezTo>
                  <a:lnTo>
                    <a:pt x="485485" y="4665082"/>
                  </a:lnTo>
                  <a:cubicBezTo>
                    <a:pt x="417976" y="4556922"/>
                    <a:pt x="351338" y="4445568"/>
                    <a:pt x="289055" y="4329568"/>
                  </a:cubicBezTo>
                  <a:cubicBezTo>
                    <a:pt x="257987" y="4271496"/>
                    <a:pt x="227934" y="4212408"/>
                    <a:pt x="200495" y="4151721"/>
                  </a:cubicBezTo>
                  <a:cubicBezTo>
                    <a:pt x="173201" y="4090891"/>
                    <a:pt x="147794" y="4028898"/>
                    <a:pt x="125291" y="3965600"/>
                  </a:cubicBezTo>
                  <a:cubicBezTo>
                    <a:pt x="103224" y="3902155"/>
                    <a:pt x="83624" y="3837840"/>
                    <a:pt x="67654" y="3772509"/>
                  </a:cubicBezTo>
                  <a:cubicBezTo>
                    <a:pt x="60105" y="3739843"/>
                    <a:pt x="52410" y="3707032"/>
                    <a:pt x="46168" y="3674076"/>
                  </a:cubicBezTo>
                  <a:lnTo>
                    <a:pt x="36731" y="3624714"/>
                  </a:lnTo>
                  <a:lnTo>
                    <a:pt x="28891" y="3575208"/>
                  </a:lnTo>
                  <a:cubicBezTo>
                    <a:pt x="8566" y="3442948"/>
                    <a:pt x="0" y="3310252"/>
                    <a:pt x="0" y="3178573"/>
                  </a:cubicBezTo>
                  <a:cubicBezTo>
                    <a:pt x="726" y="2919425"/>
                    <a:pt x="27730" y="2660277"/>
                    <a:pt x="80575" y="2405774"/>
                  </a:cubicBezTo>
                  <a:cubicBezTo>
                    <a:pt x="133276" y="2151417"/>
                    <a:pt x="213997" y="1901996"/>
                    <a:pt x="322737" y="1665351"/>
                  </a:cubicBezTo>
                  <a:cubicBezTo>
                    <a:pt x="541235" y="1192061"/>
                    <a:pt x="857875" y="768568"/>
                    <a:pt x="1230700" y="407938"/>
                  </a:cubicBezTo>
                  <a:cubicBezTo>
                    <a:pt x="1324124" y="317781"/>
                    <a:pt x="1421323" y="231579"/>
                    <a:pt x="1521825" y="14944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3BFB38F-216C-4A75-8C1C-DAF998A5CB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698" y="0"/>
              <a:ext cx="6477994" cy="6858000"/>
            </a:xfrm>
            <a:custGeom>
              <a:avLst/>
              <a:gdLst>
                <a:gd name="connsiteX0" fmla="*/ 5634917 w 6230407"/>
                <a:gd name="connsiteY0" fmla="*/ 0 h 6858000"/>
                <a:gd name="connsiteX1" fmla="*/ 6230407 w 6230407"/>
                <a:gd name="connsiteY1" fmla="*/ 0 h 6858000"/>
                <a:gd name="connsiteX2" fmla="*/ 6230407 w 6230407"/>
                <a:gd name="connsiteY2" fmla="*/ 322046 h 6858000"/>
                <a:gd name="connsiteX3" fmla="*/ 6061915 w 6230407"/>
                <a:gd name="connsiteY3" fmla="*/ 206288 h 6858000"/>
                <a:gd name="connsiteX4" fmla="*/ 5814792 w 6230407"/>
                <a:gd name="connsiteY4" fmla="*/ 74312 h 6858000"/>
                <a:gd name="connsiteX5" fmla="*/ 5676576 w 6230407"/>
                <a:gd name="connsiteY5" fmla="*/ 15049 h 6858000"/>
                <a:gd name="connsiteX6" fmla="*/ 1821847 w 6230407"/>
                <a:gd name="connsiteY6" fmla="*/ 0 h 6858000"/>
                <a:gd name="connsiteX7" fmla="*/ 3449591 w 6230407"/>
                <a:gd name="connsiteY7" fmla="*/ 0 h 6858000"/>
                <a:gd name="connsiteX8" fmla="*/ 3354111 w 6230407"/>
                <a:gd name="connsiteY8" fmla="*/ 29819 h 6858000"/>
                <a:gd name="connsiteX9" fmla="*/ 3177287 w 6230407"/>
                <a:gd name="connsiteY9" fmla="*/ 93621 h 6858000"/>
                <a:gd name="connsiteX10" fmla="*/ 1915374 w 6230407"/>
                <a:gd name="connsiteY10" fmla="*/ 844207 h 6858000"/>
                <a:gd name="connsiteX11" fmla="*/ 1042545 w 6230407"/>
                <a:gd name="connsiteY11" fmla="*/ 1926532 h 6858000"/>
                <a:gd name="connsiteX12" fmla="*/ 726050 w 6230407"/>
                <a:gd name="connsiteY12" fmla="*/ 3186123 h 6858000"/>
                <a:gd name="connsiteX13" fmla="*/ 1249864 w 6230407"/>
                <a:gd name="connsiteY13" fmla="*/ 4355701 h 6858000"/>
                <a:gd name="connsiteX14" fmla="*/ 1513803 w 6230407"/>
                <a:gd name="connsiteY14" fmla="*/ 4726929 h 6858000"/>
                <a:gd name="connsiteX15" fmla="*/ 3990446 w 6230407"/>
                <a:gd name="connsiteY15" fmla="*/ 6178014 h 6858000"/>
                <a:gd name="connsiteX16" fmla="*/ 5870541 w 6230407"/>
                <a:gd name="connsiteY16" fmla="*/ 5285296 h 6858000"/>
                <a:gd name="connsiteX17" fmla="*/ 6099347 w 6230407"/>
                <a:gd name="connsiteY17" fmla="*/ 5108030 h 6858000"/>
                <a:gd name="connsiteX18" fmla="*/ 6230407 w 6230407"/>
                <a:gd name="connsiteY18" fmla="*/ 5006078 h 6858000"/>
                <a:gd name="connsiteX19" fmla="*/ 6230407 w 6230407"/>
                <a:gd name="connsiteY19" fmla="*/ 5924458 h 6858000"/>
                <a:gd name="connsiteX20" fmla="*/ 6056186 w 6230407"/>
                <a:gd name="connsiteY20" fmla="*/ 6058925 h 6858000"/>
                <a:gd name="connsiteX21" fmla="*/ 4500343 w 6230407"/>
                <a:gd name="connsiteY21" fmla="*/ 6854086 h 6858000"/>
                <a:gd name="connsiteX22" fmla="*/ 4476760 w 6230407"/>
                <a:gd name="connsiteY22" fmla="*/ 6858000 h 6858000"/>
                <a:gd name="connsiteX23" fmla="*/ 3391617 w 6230407"/>
                <a:gd name="connsiteY23" fmla="*/ 6858000 h 6858000"/>
                <a:gd name="connsiteX24" fmla="*/ 3242986 w 6230407"/>
                <a:gd name="connsiteY24" fmla="*/ 6833894 h 6858000"/>
                <a:gd name="connsiteX25" fmla="*/ 913044 w 6230407"/>
                <a:gd name="connsiteY25" fmla="*/ 5134452 h 6858000"/>
                <a:gd name="connsiteX26" fmla="*/ 0 w 6230407"/>
                <a:gd name="connsiteY26" fmla="*/ 3186123 h 6858000"/>
                <a:gd name="connsiteX27" fmla="*/ 1779764 w 6230407"/>
                <a:gd name="connsiteY27" fmla="*/ 28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230407" h="6858000">
                  <a:moveTo>
                    <a:pt x="5634917" y="0"/>
                  </a:moveTo>
                  <a:lnTo>
                    <a:pt x="6230407" y="0"/>
                  </a:lnTo>
                  <a:lnTo>
                    <a:pt x="6230407" y="322046"/>
                  </a:lnTo>
                  <a:lnTo>
                    <a:pt x="6061915" y="206288"/>
                  </a:lnTo>
                  <a:cubicBezTo>
                    <a:pt x="5982213" y="157828"/>
                    <a:pt x="5899796" y="113801"/>
                    <a:pt x="5814792" y="74312"/>
                  </a:cubicBezTo>
                  <a:cubicBezTo>
                    <a:pt x="5769441" y="53261"/>
                    <a:pt x="5723362" y="33505"/>
                    <a:pt x="5676576" y="15049"/>
                  </a:cubicBezTo>
                  <a:close/>
                  <a:moveTo>
                    <a:pt x="1821847" y="0"/>
                  </a:moveTo>
                  <a:lnTo>
                    <a:pt x="3449591" y="0"/>
                  </a:lnTo>
                  <a:lnTo>
                    <a:pt x="3354111" y="29819"/>
                  </a:lnTo>
                  <a:cubicBezTo>
                    <a:pt x="3295072" y="49686"/>
                    <a:pt x="3236122" y="70955"/>
                    <a:pt x="3177287" y="93621"/>
                  </a:cubicBezTo>
                  <a:cubicBezTo>
                    <a:pt x="2718951" y="269871"/>
                    <a:pt x="2282682" y="529455"/>
                    <a:pt x="1915374" y="844207"/>
                  </a:cubicBezTo>
                  <a:cubicBezTo>
                    <a:pt x="1541678" y="1164331"/>
                    <a:pt x="1247976" y="1528591"/>
                    <a:pt x="1042545" y="1926532"/>
                  </a:cubicBezTo>
                  <a:cubicBezTo>
                    <a:pt x="832613" y="2333329"/>
                    <a:pt x="726050" y="2757113"/>
                    <a:pt x="726050" y="3186123"/>
                  </a:cubicBezTo>
                  <a:cubicBezTo>
                    <a:pt x="726050" y="3618181"/>
                    <a:pt x="896057" y="3870506"/>
                    <a:pt x="1249864" y="4355701"/>
                  </a:cubicBezTo>
                  <a:cubicBezTo>
                    <a:pt x="1335230" y="4472717"/>
                    <a:pt x="1423500" y="4593798"/>
                    <a:pt x="1513803" y="4726929"/>
                  </a:cubicBezTo>
                  <a:cubicBezTo>
                    <a:pt x="2203848" y="5744068"/>
                    <a:pt x="2944562" y="6178014"/>
                    <a:pt x="3990446" y="6178014"/>
                  </a:cubicBezTo>
                  <a:cubicBezTo>
                    <a:pt x="4676863" y="6178014"/>
                    <a:pt x="5180496" y="5824498"/>
                    <a:pt x="5870541" y="5285296"/>
                  </a:cubicBezTo>
                  <a:cubicBezTo>
                    <a:pt x="5947632" y="5225046"/>
                    <a:pt x="6024723" y="5165521"/>
                    <a:pt x="6099347" y="5108030"/>
                  </a:cubicBezTo>
                  <a:lnTo>
                    <a:pt x="6230407" y="5006078"/>
                  </a:lnTo>
                  <a:lnTo>
                    <a:pt x="6230407" y="5924458"/>
                  </a:lnTo>
                  <a:lnTo>
                    <a:pt x="6056186" y="6058925"/>
                  </a:lnTo>
                  <a:cubicBezTo>
                    <a:pt x="5577260" y="6421454"/>
                    <a:pt x="5092142" y="6735949"/>
                    <a:pt x="4500343" y="6854086"/>
                  </a:cubicBezTo>
                  <a:lnTo>
                    <a:pt x="4476760" y="6858000"/>
                  </a:lnTo>
                  <a:lnTo>
                    <a:pt x="3391617" y="6858000"/>
                  </a:lnTo>
                  <a:lnTo>
                    <a:pt x="3242986" y="6833894"/>
                  </a:lnTo>
                  <a:cubicBezTo>
                    <a:pt x="2233307" y="6634206"/>
                    <a:pt x="1512986" y="6018796"/>
                    <a:pt x="913044" y="5134452"/>
                  </a:cubicBezTo>
                  <a:cubicBezTo>
                    <a:pt x="469951" y="4481428"/>
                    <a:pt x="0" y="4033545"/>
                    <a:pt x="0" y="3186123"/>
                  </a:cubicBezTo>
                  <a:cubicBezTo>
                    <a:pt x="0" y="1915018"/>
                    <a:pt x="732545" y="779286"/>
                    <a:pt x="1779764" y="2881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4DF24F7D-73CE-4EF0-86BC-1C1C4C5CB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698" y="0"/>
              <a:ext cx="6477994" cy="6858000"/>
            </a:xfrm>
            <a:custGeom>
              <a:avLst/>
              <a:gdLst>
                <a:gd name="connsiteX0" fmla="*/ 5061392 w 6230408"/>
                <a:gd name="connsiteY0" fmla="*/ 0 h 6858000"/>
                <a:gd name="connsiteX1" fmla="*/ 6230408 w 6230408"/>
                <a:gd name="connsiteY1" fmla="*/ 0 h 6858000"/>
                <a:gd name="connsiteX2" fmla="*/ 6230408 w 6230408"/>
                <a:gd name="connsiteY2" fmla="*/ 502666 h 6858000"/>
                <a:gd name="connsiteX3" fmla="*/ 6204367 w 6230408"/>
                <a:gd name="connsiteY3" fmla="*/ 480166 h 6858000"/>
                <a:gd name="connsiteX4" fmla="*/ 5753525 w 6230408"/>
                <a:gd name="connsiteY4" fmla="*/ 205991 h 6858000"/>
                <a:gd name="connsiteX5" fmla="*/ 5205685 w 6230408"/>
                <a:gd name="connsiteY5" fmla="*/ 25948 h 6858000"/>
                <a:gd name="connsiteX6" fmla="*/ 1821847 w 6230408"/>
                <a:gd name="connsiteY6" fmla="*/ 0 h 6858000"/>
                <a:gd name="connsiteX7" fmla="*/ 4114919 w 6230408"/>
                <a:gd name="connsiteY7" fmla="*/ 0 h 6858000"/>
                <a:gd name="connsiteX8" fmla="*/ 4086206 w 6230408"/>
                <a:gd name="connsiteY8" fmla="*/ 3507 h 6858000"/>
                <a:gd name="connsiteX9" fmla="*/ 3229262 w 6230408"/>
                <a:gd name="connsiteY9" fmla="*/ 229075 h 6858000"/>
                <a:gd name="connsiteX10" fmla="*/ 2009741 w 6230408"/>
                <a:gd name="connsiteY10" fmla="*/ 954400 h 6858000"/>
                <a:gd name="connsiteX11" fmla="*/ 1171466 w 6230408"/>
                <a:gd name="connsiteY11" fmla="*/ 1993025 h 6858000"/>
                <a:gd name="connsiteX12" fmla="*/ 871086 w 6230408"/>
                <a:gd name="connsiteY12" fmla="*/ 3186123 h 6858000"/>
                <a:gd name="connsiteX13" fmla="*/ 1367025 w 6230408"/>
                <a:gd name="connsiteY13" fmla="*/ 4270190 h 6858000"/>
                <a:gd name="connsiteX14" fmla="*/ 1633868 w 6230408"/>
                <a:gd name="connsiteY14" fmla="*/ 4645483 h 6858000"/>
                <a:gd name="connsiteX15" fmla="*/ 2651877 w 6230408"/>
                <a:gd name="connsiteY15" fmla="*/ 5684689 h 6858000"/>
                <a:gd name="connsiteX16" fmla="*/ 3990301 w 6230408"/>
                <a:gd name="connsiteY16" fmla="*/ 6032833 h 6858000"/>
                <a:gd name="connsiteX17" fmla="*/ 4851225 w 6230408"/>
                <a:gd name="connsiteY17" fmla="*/ 5811141 h 6858000"/>
                <a:gd name="connsiteX18" fmla="*/ 5780965 w 6230408"/>
                <a:gd name="connsiteY18" fmla="*/ 5171038 h 6858000"/>
                <a:gd name="connsiteX19" fmla="*/ 6010496 w 6230408"/>
                <a:gd name="connsiteY19" fmla="*/ 4993191 h 6858000"/>
                <a:gd name="connsiteX20" fmla="*/ 6230408 w 6230408"/>
                <a:gd name="connsiteY20" fmla="*/ 4822117 h 6858000"/>
                <a:gd name="connsiteX21" fmla="*/ 6230408 w 6230408"/>
                <a:gd name="connsiteY21" fmla="*/ 5924457 h 6858000"/>
                <a:gd name="connsiteX22" fmla="*/ 6056186 w 6230408"/>
                <a:gd name="connsiteY22" fmla="*/ 6058925 h 6858000"/>
                <a:gd name="connsiteX23" fmla="*/ 4500343 w 6230408"/>
                <a:gd name="connsiteY23" fmla="*/ 6854086 h 6858000"/>
                <a:gd name="connsiteX24" fmla="*/ 4476760 w 6230408"/>
                <a:gd name="connsiteY24" fmla="*/ 6858000 h 6858000"/>
                <a:gd name="connsiteX25" fmla="*/ 3391617 w 6230408"/>
                <a:gd name="connsiteY25" fmla="*/ 6858000 h 6858000"/>
                <a:gd name="connsiteX26" fmla="*/ 3242986 w 6230408"/>
                <a:gd name="connsiteY26" fmla="*/ 6833894 h 6858000"/>
                <a:gd name="connsiteX27" fmla="*/ 913044 w 6230408"/>
                <a:gd name="connsiteY27" fmla="*/ 5134452 h 6858000"/>
                <a:gd name="connsiteX28" fmla="*/ 0 w 6230408"/>
                <a:gd name="connsiteY28" fmla="*/ 3186123 h 6858000"/>
                <a:gd name="connsiteX29" fmla="*/ 1779764 w 6230408"/>
                <a:gd name="connsiteY29" fmla="*/ 28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230408" h="6858000">
                  <a:moveTo>
                    <a:pt x="5061392" y="0"/>
                  </a:moveTo>
                  <a:lnTo>
                    <a:pt x="6230408" y="0"/>
                  </a:lnTo>
                  <a:lnTo>
                    <a:pt x="6230408" y="502666"/>
                  </a:lnTo>
                  <a:lnTo>
                    <a:pt x="6204367" y="480166"/>
                  </a:lnTo>
                  <a:cubicBezTo>
                    <a:pt x="6064466" y="372115"/>
                    <a:pt x="5913877" y="280469"/>
                    <a:pt x="5753525" y="205991"/>
                  </a:cubicBezTo>
                  <a:cubicBezTo>
                    <a:pt x="5581848" y="126214"/>
                    <a:pt x="5398775" y="66109"/>
                    <a:pt x="5205685" y="25948"/>
                  </a:cubicBezTo>
                  <a:close/>
                  <a:moveTo>
                    <a:pt x="1821847" y="0"/>
                  </a:moveTo>
                  <a:lnTo>
                    <a:pt x="4114919" y="0"/>
                  </a:lnTo>
                  <a:lnTo>
                    <a:pt x="4086206" y="3507"/>
                  </a:lnTo>
                  <a:cubicBezTo>
                    <a:pt x="3798985" y="45364"/>
                    <a:pt x="3509190" y="121369"/>
                    <a:pt x="3229262" y="229075"/>
                  </a:cubicBezTo>
                  <a:cubicBezTo>
                    <a:pt x="2786315" y="399518"/>
                    <a:pt x="2364564" y="650390"/>
                    <a:pt x="2009741" y="954400"/>
                  </a:cubicBezTo>
                  <a:cubicBezTo>
                    <a:pt x="1655354" y="1257973"/>
                    <a:pt x="1365573" y="1617151"/>
                    <a:pt x="1171466" y="1993025"/>
                  </a:cubicBezTo>
                  <a:cubicBezTo>
                    <a:pt x="972132" y="2379061"/>
                    <a:pt x="871086" y="2780487"/>
                    <a:pt x="871086" y="3186123"/>
                  </a:cubicBezTo>
                  <a:cubicBezTo>
                    <a:pt x="871086" y="3573756"/>
                    <a:pt x="1023091" y="3798642"/>
                    <a:pt x="1367025" y="4270190"/>
                  </a:cubicBezTo>
                  <a:cubicBezTo>
                    <a:pt x="1453117" y="4388222"/>
                    <a:pt x="1542113" y="4510319"/>
                    <a:pt x="1633868" y="4645483"/>
                  </a:cubicBezTo>
                  <a:cubicBezTo>
                    <a:pt x="1958347" y="5123709"/>
                    <a:pt x="2291248" y="5463723"/>
                    <a:pt x="2651877" y="5684689"/>
                  </a:cubicBezTo>
                  <a:cubicBezTo>
                    <a:pt x="3034139" y="5919011"/>
                    <a:pt x="3472005" y="6032833"/>
                    <a:pt x="3990301" y="6032833"/>
                  </a:cubicBezTo>
                  <a:cubicBezTo>
                    <a:pt x="4284438" y="6032833"/>
                    <a:pt x="4557959" y="5962420"/>
                    <a:pt x="4851225" y="5811141"/>
                  </a:cubicBezTo>
                  <a:cubicBezTo>
                    <a:pt x="5152330" y="5655798"/>
                    <a:pt x="5450387" y="5429315"/>
                    <a:pt x="5780965" y="5171038"/>
                  </a:cubicBezTo>
                  <a:cubicBezTo>
                    <a:pt x="5858491" y="5110498"/>
                    <a:pt x="5935727" y="5050828"/>
                    <a:pt x="6010496" y="4993191"/>
                  </a:cubicBezTo>
                  <a:lnTo>
                    <a:pt x="6230408" y="4822117"/>
                  </a:lnTo>
                  <a:lnTo>
                    <a:pt x="6230408" y="5924457"/>
                  </a:lnTo>
                  <a:lnTo>
                    <a:pt x="6056186" y="6058925"/>
                  </a:lnTo>
                  <a:cubicBezTo>
                    <a:pt x="5577260" y="6421454"/>
                    <a:pt x="5092142" y="6735949"/>
                    <a:pt x="4500343" y="6854086"/>
                  </a:cubicBezTo>
                  <a:lnTo>
                    <a:pt x="4476760" y="6858000"/>
                  </a:lnTo>
                  <a:lnTo>
                    <a:pt x="3391617" y="6858000"/>
                  </a:lnTo>
                  <a:lnTo>
                    <a:pt x="3242986" y="6833894"/>
                  </a:lnTo>
                  <a:cubicBezTo>
                    <a:pt x="2233307" y="6634206"/>
                    <a:pt x="1512986" y="6018796"/>
                    <a:pt x="913044" y="5134452"/>
                  </a:cubicBezTo>
                  <a:cubicBezTo>
                    <a:pt x="469951" y="4481428"/>
                    <a:pt x="0" y="4033545"/>
                    <a:pt x="0" y="3186123"/>
                  </a:cubicBezTo>
                  <a:cubicBezTo>
                    <a:pt x="0" y="1915018"/>
                    <a:pt x="732545" y="779286"/>
                    <a:pt x="1779764" y="2881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EC3445B6-9C0D-4865-BF68-CD74892D0E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05128" y="0"/>
              <a:ext cx="6648564" cy="6858000"/>
            </a:xfrm>
            <a:custGeom>
              <a:avLst/>
              <a:gdLst>
                <a:gd name="connsiteX0" fmla="*/ 1242460 w 6394458"/>
                <a:gd name="connsiteY0" fmla="*/ 0 h 6858000"/>
                <a:gd name="connsiteX1" fmla="*/ 2160732 w 6394458"/>
                <a:gd name="connsiteY1" fmla="*/ 0 h 6858000"/>
                <a:gd name="connsiteX2" fmla="*/ 2096124 w 6394458"/>
                <a:gd name="connsiteY2" fmla="*/ 41936 h 6858000"/>
                <a:gd name="connsiteX3" fmla="*/ 1942232 w 6394458"/>
                <a:gd name="connsiteY3" fmla="*/ 154451 h 6858000"/>
                <a:gd name="connsiteX4" fmla="*/ 1941942 w 6394458"/>
                <a:gd name="connsiteY4" fmla="*/ 154741 h 6858000"/>
                <a:gd name="connsiteX5" fmla="*/ 1941652 w 6394458"/>
                <a:gd name="connsiteY5" fmla="*/ 155032 h 6858000"/>
                <a:gd name="connsiteX6" fmla="*/ 1878498 w 6394458"/>
                <a:gd name="connsiteY6" fmla="*/ 203377 h 6858000"/>
                <a:gd name="connsiteX7" fmla="*/ 1865722 w 6394458"/>
                <a:gd name="connsiteY7" fmla="*/ 213395 h 6858000"/>
                <a:gd name="connsiteX8" fmla="*/ 1791679 w 6394458"/>
                <a:gd name="connsiteY8" fmla="*/ 272483 h 6858000"/>
                <a:gd name="connsiteX9" fmla="*/ 1503495 w 6394458"/>
                <a:gd name="connsiteY9" fmla="*/ 525389 h 6858000"/>
                <a:gd name="connsiteX10" fmla="*/ 990135 w 6394458"/>
                <a:gd name="connsiteY10" fmla="*/ 1098128 h 6858000"/>
                <a:gd name="connsiteX11" fmla="*/ 771637 w 6394458"/>
                <a:gd name="connsiteY11" fmla="*/ 1416800 h 6858000"/>
                <a:gd name="connsiteX12" fmla="*/ 585660 w 6394458"/>
                <a:gd name="connsiteY12" fmla="*/ 1756960 h 6858000"/>
                <a:gd name="connsiteX13" fmla="*/ 585515 w 6394458"/>
                <a:gd name="connsiteY13" fmla="*/ 1757395 h 6858000"/>
                <a:gd name="connsiteX14" fmla="*/ 585370 w 6394458"/>
                <a:gd name="connsiteY14" fmla="*/ 1757831 h 6858000"/>
                <a:gd name="connsiteX15" fmla="*/ 544574 w 6394458"/>
                <a:gd name="connsiteY15" fmla="*/ 1845230 h 6858000"/>
                <a:gd name="connsiteX16" fmla="*/ 524539 w 6394458"/>
                <a:gd name="connsiteY16" fmla="*/ 1889510 h 6858000"/>
                <a:gd name="connsiteX17" fmla="*/ 505666 w 6394458"/>
                <a:gd name="connsiteY17" fmla="*/ 1933935 h 6858000"/>
                <a:gd name="connsiteX18" fmla="*/ 502762 w 6394458"/>
                <a:gd name="connsiteY18" fmla="*/ 1940904 h 6858000"/>
                <a:gd name="connsiteX19" fmla="*/ 469661 w 6394458"/>
                <a:gd name="connsiteY19" fmla="*/ 2023512 h 6858000"/>
                <a:gd name="connsiteX20" fmla="*/ 456885 w 6394458"/>
                <a:gd name="connsiteY20" fmla="*/ 2057049 h 6858000"/>
                <a:gd name="connsiteX21" fmla="*/ 435688 w 6394458"/>
                <a:gd name="connsiteY21" fmla="*/ 2114395 h 6858000"/>
                <a:gd name="connsiteX22" fmla="*/ 435543 w 6394458"/>
                <a:gd name="connsiteY22" fmla="*/ 2114976 h 6858000"/>
                <a:gd name="connsiteX23" fmla="*/ 435253 w 6394458"/>
                <a:gd name="connsiteY23" fmla="*/ 2115557 h 6858000"/>
                <a:gd name="connsiteX24" fmla="*/ 324770 w 6394458"/>
                <a:gd name="connsiteY24" fmla="*/ 2488382 h 6858000"/>
                <a:gd name="connsiteX25" fmla="*/ 235338 w 6394458"/>
                <a:gd name="connsiteY25" fmla="*/ 3261036 h 6858000"/>
                <a:gd name="connsiteX26" fmla="*/ 272505 w 6394458"/>
                <a:gd name="connsiteY26" fmla="*/ 3641991 h 6858000"/>
                <a:gd name="connsiteX27" fmla="*/ 385891 w 6394458"/>
                <a:gd name="connsiteY27" fmla="*/ 4006104 h 6858000"/>
                <a:gd name="connsiteX28" fmla="*/ 386182 w 6394458"/>
                <a:gd name="connsiteY28" fmla="*/ 4006685 h 6858000"/>
                <a:gd name="connsiteX29" fmla="*/ 386472 w 6394458"/>
                <a:gd name="connsiteY29" fmla="*/ 4007266 h 6858000"/>
                <a:gd name="connsiteX30" fmla="*/ 413911 w 6394458"/>
                <a:gd name="connsiteY30" fmla="*/ 4068823 h 6858000"/>
                <a:gd name="connsiteX31" fmla="*/ 425380 w 6394458"/>
                <a:gd name="connsiteY31" fmla="*/ 4093794 h 6858000"/>
                <a:gd name="connsiteX32" fmla="*/ 435834 w 6394458"/>
                <a:gd name="connsiteY32" fmla="*/ 4114845 h 6858000"/>
                <a:gd name="connsiteX33" fmla="*/ 468644 w 6394458"/>
                <a:gd name="connsiteY33" fmla="*/ 4178435 h 6858000"/>
                <a:gd name="connsiteX34" fmla="*/ 468935 w 6394458"/>
                <a:gd name="connsiteY34" fmla="*/ 4179015 h 6858000"/>
                <a:gd name="connsiteX35" fmla="*/ 469225 w 6394458"/>
                <a:gd name="connsiteY35" fmla="*/ 4179596 h 6858000"/>
                <a:gd name="connsiteX36" fmla="*/ 566496 w 6394458"/>
                <a:gd name="connsiteY36" fmla="*/ 4345828 h 6858000"/>
                <a:gd name="connsiteX37" fmla="*/ 674366 w 6394458"/>
                <a:gd name="connsiteY37" fmla="*/ 4507124 h 6858000"/>
                <a:gd name="connsiteX38" fmla="*/ 790946 w 6394458"/>
                <a:gd name="connsiteY38" fmla="*/ 4665372 h 6858000"/>
                <a:gd name="connsiteX39" fmla="*/ 938015 w 6394458"/>
                <a:gd name="connsiteY39" fmla="*/ 4855559 h 6858000"/>
                <a:gd name="connsiteX40" fmla="*/ 1035286 w 6394458"/>
                <a:gd name="connsiteY40" fmla="*/ 4980269 h 6858000"/>
                <a:gd name="connsiteX41" fmla="*/ 1158254 w 6394458"/>
                <a:gd name="connsiteY41" fmla="*/ 5140985 h 6858000"/>
                <a:gd name="connsiteX42" fmla="*/ 1221118 w 6394458"/>
                <a:gd name="connsiteY42" fmla="*/ 5226351 h 6858000"/>
                <a:gd name="connsiteX43" fmla="*/ 1277448 w 6394458"/>
                <a:gd name="connsiteY43" fmla="*/ 5303007 h 6858000"/>
                <a:gd name="connsiteX44" fmla="*/ 1277739 w 6394458"/>
                <a:gd name="connsiteY44" fmla="*/ 5303297 h 6858000"/>
                <a:gd name="connsiteX45" fmla="*/ 1278029 w 6394458"/>
                <a:gd name="connsiteY45" fmla="*/ 5303588 h 6858000"/>
                <a:gd name="connsiteX46" fmla="*/ 1376607 w 6394458"/>
                <a:gd name="connsiteY46" fmla="*/ 5433525 h 6858000"/>
                <a:gd name="connsiteX47" fmla="*/ 1395625 w 6394458"/>
                <a:gd name="connsiteY47" fmla="*/ 5458060 h 6858000"/>
                <a:gd name="connsiteX48" fmla="*/ 1405207 w 6394458"/>
                <a:gd name="connsiteY48" fmla="*/ 5469965 h 6858000"/>
                <a:gd name="connsiteX49" fmla="*/ 1518739 w 6394458"/>
                <a:gd name="connsiteY49" fmla="*/ 5607597 h 6858000"/>
                <a:gd name="connsiteX50" fmla="*/ 1779194 w 6394458"/>
                <a:gd name="connsiteY50" fmla="*/ 5888957 h 6858000"/>
                <a:gd name="connsiteX51" fmla="*/ 2361805 w 6394458"/>
                <a:gd name="connsiteY51" fmla="*/ 6356876 h 6858000"/>
                <a:gd name="connsiteX52" fmla="*/ 2682656 w 6394458"/>
                <a:gd name="connsiteY52" fmla="*/ 6532110 h 6858000"/>
                <a:gd name="connsiteX53" fmla="*/ 2682946 w 6394458"/>
                <a:gd name="connsiteY53" fmla="*/ 6532255 h 6858000"/>
                <a:gd name="connsiteX54" fmla="*/ 2683236 w 6394458"/>
                <a:gd name="connsiteY54" fmla="*/ 6532400 h 6858000"/>
                <a:gd name="connsiteX55" fmla="*/ 3021944 w 6394458"/>
                <a:gd name="connsiteY55" fmla="*/ 6664805 h 6858000"/>
                <a:gd name="connsiteX56" fmla="*/ 3375605 w 6394458"/>
                <a:gd name="connsiteY56" fmla="*/ 6756415 h 6858000"/>
                <a:gd name="connsiteX57" fmla="*/ 3555048 w 6394458"/>
                <a:gd name="connsiteY57" fmla="*/ 6786612 h 6858000"/>
                <a:gd name="connsiteX58" fmla="*/ 3735218 w 6394458"/>
                <a:gd name="connsiteY58" fmla="*/ 6807083 h 6858000"/>
                <a:gd name="connsiteX59" fmla="*/ 4108188 w 6394458"/>
                <a:gd name="connsiteY59" fmla="*/ 6823343 h 6858000"/>
                <a:gd name="connsiteX60" fmla="*/ 4126917 w 6394458"/>
                <a:gd name="connsiteY60" fmla="*/ 6823343 h 6858000"/>
                <a:gd name="connsiteX61" fmla="*/ 4151597 w 6394458"/>
                <a:gd name="connsiteY61" fmla="*/ 6823488 h 6858000"/>
                <a:gd name="connsiteX62" fmla="*/ 4199652 w 6394458"/>
                <a:gd name="connsiteY62" fmla="*/ 6822763 h 6858000"/>
                <a:gd name="connsiteX63" fmla="*/ 4200088 w 6394458"/>
                <a:gd name="connsiteY63" fmla="*/ 6822763 h 6858000"/>
                <a:gd name="connsiteX64" fmla="*/ 4200523 w 6394458"/>
                <a:gd name="connsiteY64" fmla="*/ 6822763 h 6858000"/>
                <a:gd name="connsiteX65" fmla="*/ 4245675 w 6394458"/>
                <a:gd name="connsiteY65" fmla="*/ 6821601 h 6858000"/>
                <a:gd name="connsiteX66" fmla="*/ 4291117 w 6394458"/>
                <a:gd name="connsiteY66" fmla="*/ 6819277 h 6858000"/>
                <a:gd name="connsiteX67" fmla="*/ 4469108 w 6394458"/>
                <a:gd name="connsiteY67" fmla="*/ 6803743 h 6858000"/>
                <a:gd name="connsiteX68" fmla="*/ 5157267 w 6394458"/>
                <a:gd name="connsiteY68" fmla="*/ 6617766 h 6858000"/>
                <a:gd name="connsiteX69" fmla="*/ 5484069 w 6394458"/>
                <a:gd name="connsiteY69" fmla="*/ 6455744 h 6858000"/>
                <a:gd name="connsiteX70" fmla="*/ 5801144 w 6394458"/>
                <a:gd name="connsiteY70" fmla="*/ 6257717 h 6858000"/>
                <a:gd name="connsiteX71" fmla="*/ 6111106 w 6394458"/>
                <a:gd name="connsiteY71" fmla="*/ 6032542 h 6858000"/>
                <a:gd name="connsiteX72" fmla="*/ 6264127 w 6394458"/>
                <a:gd name="connsiteY72" fmla="*/ 5913203 h 6858000"/>
                <a:gd name="connsiteX73" fmla="*/ 6394458 w 6394458"/>
                <a:gd name="connsiteY73" fmla="*/ 5808939 h 6858000"/>
                <a:gd name="connsiteX74" fmla="*/ 6394458 w 6394458"/>
                <a:gd name="connsiteY74" fmla="*/ 6858000 h 6858000"/>
                <a:gd name="connsiteX75" fmla="*/ 2234128 w 6394458"/>
                <a:gd name="connsiteY75" fmla="*/ 6858000 h 6858000"/>
                <a:gd name="connsiteX76" fmla="*/ 2151583 w 6394458"/>
                <a:gd name="connsiteY76" fmla="*/ 6802146 h 6858000"/>
                <a:gd name="connsiteX77" fmla="*/ 593791 w 6394458"/>
                <a:gd name="connsiteY77" fmla="*/ 5241450 h 6858000"/>
                <a:gd name="connsiteX78" fmla="*/ 0 w 6394458"/>
                <a:gd name="connsiteY78" fmla="*/ 3044861 h 6858000"/>
                <a:gd name="connsiteX79" fmla="*/ 342337 w 6394458"/>
                <a:gd name="connsiteY79" fmla="*/ 1349581 h 6858000"/>
                <a:gd name="connsiteX80" fmla="*/ 1129762 w 6394458"/>
                <a:gd name="connsiteY80" fmla="*/ 1181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394458" h="6858000">
                  <a:moveTo>
                    <a:pt x="1242460" y="0"/>
                  </a:moveTo>
                  <a:lnTo>
                    <a:pt x="2160732" y="0"/>
                  </a:lnTo>
                  <a:lnTo>
                    <a:pt x="2096124" y="41936"/>
                  </a:lnTo>
                  <a:cubicBezTo>
                    <a:pt x="2053586" y="71988"/>
                    <a:pt x="1997691" y="111913"/>
                    <a:pt x="1942232" y="154451"/>
                  </a:cubicBezTo>
                  <a:lnTo>
                    <a:pt x="1941942" y="154741"/>
                  </a:lnTo>
                  <a:lnTo>
                    <a:pt x="1941652" y="155032"/>
                  </a:lnTo>
                  <a:cubicBezTo>
                    <a:pt x="1920455" y="170711"/>
                    <a:pt x="1899113" y="187262"/>
                    <a:pt x="1878498" y="203377"/>
                  </a:cubicBezTo>
                  <a:lnTo>
                    <a:pt x="1865722" y="213395"/>
                  </a:lnTo>
                  <a:cubicBezTo>
                    <a:pt x="1838863" y="233865"/>
                    <a:pt x="1813311" y="254771"/>
                    <a:pt x="1791679" y="272483"/>
                  </a:cubicBezTo>
                  <a:cubicBezTo>
                    <a:pt x="1684245" y="360463"/>
                    <a:pt x="1590023" y="443216"/>
                    <a:pt x="1503495" y="525389"/>
                  </a:cubicBezTo>
                  <a:cubicBezTo>
                    <a:pt x="1315050" y="703090"/>
                    <a:pt x="1142430" y="895746"/>
                    <a:pt x="990135" y="1098128"/>
                  </a:cubicBezTo>
                  <a:cubicBezTo>
                    <a:pt x="911301" y="1202949"/>
                    <a:pt x="837695" y="1310238"/>
                    <a:pt x="771637" y="1416800"/>
                  </a:cubicBezTo>
                  <a:cubicBezTo>
                    <a:pt x="697595" y="1538898"/>
                    <a:pt x="636764" y="1650106"/>
                    <a:pt x="585660" y="1756960"/>
                  </a:cubicBezTo>
                  <a:lnTo>
                    <a:pt x="585515" y="1757395"/>
                  </a:lnTo>
                  <a:lnTo>
                    <a:pt x="585370" y="1757831"/>
                  </a:lnTo>
                  <a:cubicBezTo>
                    <a:pt x="570271" y="1788174"/>
                    <a:pt x="556334" y="1818952"/>
                    <a:pt x="544574" y="1845230"/>
                  </a:cubicBezTo>
                  <a:lnTo>
                    <a:pt x="524539" y="1889510"/>
                  </a:lnTo>
                  <a:lnTo>
                    <a:pt x="505666" y="1933935"/>
                  </a:lnTo>
                  <a:lnTo>
                    <a:pt x="502762" y="1940904"/>
                  </a:lnTo>
                  <a:cubicBezTo>
                    <a:pt x="491002" y="1969214"/>
                    <a:pt x="479823" y="1996073"/>
                    <a:pt x="469661" y="2023512"/>
                  </a:cubicBezTo>
                  <a:cubicBezTo>
                    <a:pt x="465450" y="2034691"/>
                    <a:pt x="461240" y="2045870"/>
                    <a:pt x="456885" y="2057049"/>
                  </a:cubicBezTo>
                  <a:cubicBezTo>
                    <a:pt x="449190" y="2076794"/>
                    <a:pt x="442076" y="2095522"/>
                    <a:pt x="435688" y="2114395"/>
                  </a:cubicBezTo>
                  <a:lnTo>
                    <a:pt x="435543" y="2114976"/>
                  </a:lnTo>
                  <a:lnTo>
                    <a:pt x="435253" y="2115557"/>
                  </a:lnTo>
                  <a:cubicBezTo>
                    <a:pt x="390392" y="2239687"/>
                    <a:pt x="353226" y="2365123"/>
                    <a:pt x="324770" y="2488382"/>
                  </a:cubicBezTo>
                  <a:cubicBezTo>
                    <a:pt x="265391" y="2742158"/>
                    <a:pt x="235193" y="3002178"/>
                    <a:pt x="235338" y="3261036"/>
                  </a:cubicBezTo>
                  <a:cubicBezTo>
                    <a:pt x="236210" y="3391989"/>
                    <a:pt x="248695" y="3520474"/>
                    <a:pt x="272505" y="3641991"/>
                  </a:cubicBezTo>
                  <a:cubicBezTo>
                    <a:pt x="299073" y="3770621"/>
                    <a:pt x="337110" y="3893154"/>
                    <a:pt x="385891" y="4006104"/>
                  </a:cubicBezTo>
                  <a:lnTo>
                    <a:pt x="386182" y="4006685"/>
                  </a:lnTo>
                  <a:lnTo>
                    <a:pt x="386472" y="4007266"/>
                  </a:lnTo>
                  <a:cubicBezTo>
                    <a:pt x="394747" y="4027591"/>
                    <a:pt x="404039" y="4047626"/>
                    <a:pt x="413911" y="4068823"/>
                  </a:cubicBezTo>
                  <a:cubicBezTo>
                    <a:pt x="417686" y="4077098"/>
                    <a:pt x="421606" y="4085374"/>
                    <a:pt x="425380" y="4093794"/>
                  </a:cubicBezTo>
                  <a:cubicBezTo>
                    <a:pt x="428865" y="4100908"/>
                    <a:pt x="432349" y="4107876"/>
                    <a:pt x="435834" y="4114845"/>
                  </a:cubicBezTo>
                  <a:cubicBezTo>
                    <a:pt x="446867" y="4136913"/>
                    <a:pt x="457320" y="4157819"/>
                    <a:pt x="468644" y="4178435"/>
                  </a:cubicBezTo>
                  <a:lnTo>
                    <a:pt x="468935" y="4179015"/>
                  </a:lnTo>
                  <a:lnTo>
                    <a:pt x="469225" y="4179596"/>
                  </a:lnTo>
                  <a:cubicBezTo>
                    <a:pt x="495213" y="4229103"/>
                    <a:pt x="525120" y="4280352"/>
                    <a:pt x="566496" y="4345828"/>
                  </a:cubicBezTo>
                  <a:cubicBezTo>
                    <a:pt x="598727" y="4397368"/>
                    <a:pt x="633135" y="4447745"/>
                    <a:pt x="674366" y="4507124"/>
                  </a:cubicBezTo>
                  <a:cubicBezTo>
                    <a:pt x="713129" y="4561713"/>
                    <a:pt x="753199" y="4615139"/>
                    <a:pt x="790946" y="4665372"/>
                  </a:cubicBezTo>
                  <a:cubicBezTo>
                    <a:pt x="839001" y="4729106"/>
                    <a:pt x="889379" y="4793421"/>
                    <a:pt x="938015" y="4855559"/>
                  </a:cubicBezTo>
                  <a:cubicBezTo>
                    <a:pt x="969955" y="4896355"/>
                    <a:pt x="1003056" y="4938457"/>
                    <a:pt x="1035286" y="4980269"/>
                  </a:cubicBezTo>
                  <a:cubicBezTo>
                    <a:pt x="1069113" y="5023969"/>
                    <a:pt x="1113684" y="5081606"/>
                    <a:pt x="1158254" y="5140985"/>
                  </a:cubicBezTo>
                  <a:cubicBezTo>
                    <a:pt x="1179451" y="5169005"/>
                    <a:pt x="1200647" y="5198186"/>
                    <a:pt x="1221118" y="5226351"/>
                  </a:cubicBezTo>
                  <a:cubicBezTo>
                    <a:pt x="1240572" y="5253065"/>
                    <a:pt x="1259010" y="5278471"/>
                    <a:pt x="1277448" y="5303007"/>
                  </a:cubicBezTo>
                  <a:lnTo>
                    <a:pt x="1277739" y="5303297"/>
                  </a:lnTo>
                  <a:lnTo>
                    <a:pt x="1278029" y="5303588"/>
                  </a:lnTo>
                  <a:cubicBezTo>
                    <a:pt x="1309824" y="5347287"/>
                    <a:pt x="1343796" y="5391132"/>
                    <a:pt x="1376607" y="5433525"/>
                  </a:cubicBezTo>
                  <a:lnTo>
                    <a:pt x="1395625" y="5458060"/>
                  </a:lnTo>
                  <a:lnTo>
                    <a:pt x="1405207" y="5469965"/>
                  </a:lnTo>
                  <a:cubicBezTo>
                    <a:pt x="1442083" y="5515552"/>
                    <a:pt x="1479976" y="5562736"/>
                    <a:pt x="1518739" y="5607597"/>
                  </a:cubicBezTo>
                  <a:cubicBezTo>
                    <a:pt x="1603960" y="5707481"/>
                    <a:pt x="1691650" y="5802139"/>
                    <a:pt x="1779194" y="5888957"/>
                  </a:cubicBezTo>
                  <a:cubicBezTo>
                    <a:pt x="1965606" y="6072902"/>
                    <a:pt x="2161746" y="6230423"/>
                    <a:pt x="2361805" y="6356876"/>
                  </a:cubicBezTo>
                  <a:cubicBezTo>
                    <a:pt x="2475047" y="6427870"/>
                    <a:pt x="2579867" y="6485217"/>
                    <a:pt x="2682656" y="6532110"/>
                  </a:cubicBezTo>
                  <a:lnTo>
                    <a:pt x="2682946" y="6532255"/>
                  </a:lnTo>
                  <a:lnTo>
                    <a:pt x="2683236" y="6532400"/>
                  </a:lnTo>
                  <a:cubicBezTo>
                    <a:pt x="2787767" y="6581616"/>
                    <a:pt x="2901734" y="6626187"/>
                    <a:pt x="3021944" y="6664805"/>
                  </a:cubicBezTo>
                  <a:cubicBezTo>
                    <a:pt x="3132572" y="6700374"/>
                    <a:pt x="3251620" y="6731298"/>
                    <a:pt x="3375605" y="6756415"/>
                  </a:cubicBezTo>
                  <a:cubicBezTo>
                    <a:pt x="3432661" y="6767738"/>
                    <a:pt x="3493201" y="6777901"/>
                    <a:pt x="3555048" y="6786612"/>
                  </a:cubicBezTo>
                  <a:cubicBezTo>
                    <a:pt x="3613121" y="6794742"/>
                    <a:pt x="3673807" y="6801566"/>
                    <a:pt x="3735218" y="6807083"/>
                  </a:cubicBezTo>
                  <a:cubicBezTo>
                    <a:pt x="3852670" y="6817826"/>
                    <a:pt x="3974622" y="6823052"/>
                    <a:pt x="4108188" y="6823343"/>
                  </a:cubicBezTo>
                  <a:lnTo>
                    <a:pt x="4126917" y="6823343"/>
                  </a:lnTo>
                  <a:cubicBezTo>
                    <a:pt x="4135192" y="6823488"/>
                    <a:pt x="4143322" y="6823488"/>
                    <a:pt x="4151597" y="6823488"/>
                  </a:cubicBezTo>
                  <a:cubicBezTo>
                    <a:pt x="4171487" y="6823488"/>
                    <a:pt x="4186296" y="6823343"/>
                    <a:pt x="4199652" y="6822763"/>
                  </a:cubicBezTo>
                  <a:lnTo>
                    <a:pt x="4200088" y="6822763"/>
                  </a:lnTo>
                  <a:lnTo>
                    <a:pt x="4200523" y="6822763"/>
                  </a:lnTo>
                  <a:lnTo>
                    <a:pt x="4245675" y="6821601"/>
                  </a:lnTo>
                  <a:lnTo>
                    <a:pt x="4291117" y="6819277"/>
                  </a:lnTo>
                  <a:cubicBezTo>
                    <a:pt x="4342801" y="6816955"/>
                    <a:pt x="4397825" y="6812164"/>
                    <a:pt x="4469108" y="6803743"/>
                  </a:cubicBezTo>
                  <a:cubicBezTo>
                    <a:pt x="4700672" y="6775433"/>
                    <a:pt x="4932236" y="6712860"/>
                    <a:pt x="5157267" y="6617766"/>
                  </a:cubicBezTo>
                  <a:cubicBezTo>
                    <a:pt x="5260490" y="6574648"/>
                    <a:pt x="5367344" y="6521656"/>
                    <a:pt x="5484069" y="6455744"/>
                  </a:cubicBezTo>
                  <a:cubicBezTo>
                    <a:pt x="5584535" y="6399414"/>
                    <a:pt x="5688194" y="6334663"/>
                    <a:pt x="5801144" y="6257717"/>
                  </a:cubicBezTo>
                  <a:cubicBezTo>
                    <a:pt x="5894061" y="6194419"/>
                    <a:pt x="5992638" y="6122844"/>
                    <a:pt x="6111106" y="6032542"/>
                  </a:cubicBezTo>
                  <a:cubicBezTo>
                    <a:pt x="6163081" y="5993052"/>
                    <a:pt x="6215491" y="5951676"/>
                    <a:pt x="6264127" y="5913203"/>
                  </a:cubicBezTo>
                  <a:lnTo>
                    <a:pt x="6394458" y="5808939"/>
                  </a:lnTo>
                  <a:lnTo>
                    <a:pt x="6394458" y="6858000"/>
                  </a:lnTo>
                  <a:lnTo>
                    <a:pt x="2234128" y="6858000"/>
                  </a:lnTo>
                  <a:lnTo>
                    <a:pt x="2151583" y="6802146"/>
                  </a:lnTo>
                  <a:cubicBezTo>
                    <a:pt x="1509012" y="6424386"/>
                    <a:pt x="970245" y="5884748"/>
                    <a:pt x="593791" y="5241450"/>
                  </a:cubicBezTo>
                  <a:cubicBezTo>
                    <a:pt x="205286" y="4577683"/>
                    <a:pt x="0" y="3818240"/>
                    <a:pt x="0" y="3044861"/>
                  </a:cubicBezTo>
                  <a:cubicBezTo>
                    <a:pt x="0" y="2457023"/>
                    <a:pt x="115129" y="1886606"/>
                    <a:pt x="342337" y="1349581"/>
                  </a:cubicBezTo>
                  <a:cubicBezTo>
                    <a:pt x="534284" y="895692"/>
                    <a:pt x="798705" y="482372"/>
                    <a:pt x="1129762" y="11818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1905757E-C772-4187-BD34-A12DC33F3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4266" y="0"/>
              <a:ext cx="6419426" cy="6858000"/>
            </a:xfrm>
            <a:custGeom>
              <a:avLst/>
              <a:gdLst>
                <a:gd name="connsiteX0" fmla="*/ 6419426 w 6419426"/>
                <a:gd name="connsiteY0" fmla="*/ 6276207 h 6858000"/>
                <a:gd name="connsiteX1" fmla="*/ 6419426 w 6419426"/>
                <a:gd name="connsiteY1" fmla="*/ 6858000 h 6858000"/>
                <a:gd name="connsiteX2" fmla="*/ 5377226 w 6419426"/>
                <a:gd name="connsiteY2" fmla="*/ 6858000 h 6858000"/>
                <a:gd name="connsiteX3" fmla="*/ 5526079 w 6419426"/>
                <a:gd name="connsiteY3" fmla="*/ 6799309 h 6858000"/>
                <a:gd name="connsiteX4" fmla="*/ 6372097 w 6419426"/>
                <a:gd name="connsiteY4" fmla="*/ 6313400 h 6858000"/>
                <a:gd name="connsiteX5" fmla="*/ 0 w 6419426"/>
                <a:gd name="connsiteY5" fmla="*/ 3944218 h 6858000"/>
                <a:gd name="connsiteX6" fmla="*/ 31811 w 6419426"/>
                <a:gd name="connsiteY6" fmla="*/ 4082046 h 6858000"/>
                <a:gd name="connsiteX7" fmla="*/ 2375871 w 6419426"/>
                <a:gd name="connsiteY7" fmla="*/ 6799309 h 6858000"/>
                <a:gd name="connsiteX8" fmla="*/ 2524724 w 6419426"/>
                <a:gd name="connsiteY8" fmla="*/ 6858000 h 6858000"/>
                <a:gd name="connsiteX9" fmla="*/ 0 w 6419426"/>
                <a:gd name="connsiteY9" fmla="*/ 6858000 h 6858000"/>
                <a:gd name="connsiteX10" fmla="*/ 0 w 6419426"/>
                <a:gd name="connsiteY10" fmla="*/ 0 h 6858000"/>
                <a:gd name="connsiteX11" fmla="*/ 1320019 w 6419426"/>
                <a:gd name="connsiteY11" fmla="*/ 0 h 6858000"/>
                <a:gd name="connsiteX12" fmla="*/ 1089625 w 6419426"/>
                <a:gd name="connsiteY12" fmla="*/ 209396 h 6858000"/>
                <a:gd name="connsiteX13" fmla="*/ 31811 w 6419426"/>
                <a:gd name="connsiteY13" fmla="*/ 2059448 h 6858000"/>
                <a:gd name="connsiteX14" fmla="*/ 0 w 6419426"/>
                <a:gd name="connsiteY14" fmla="*/ 21972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19426" h="6858000">
                  <a:moveTo>
                    <a:pt x="6419426" y="6276207"/>
                  </a:moveTo>
                  <a:lnTo>
                    <a:pt x="6419426" y="6858000"/>
                  </a:lnTo>
                  <a:lnTo>
                    <a:pt x="5377226" y="6858000"/>
                  </a:lnTo>
                  <a:lnTo>
                    <a:pt x="5526079" y="6799309"/>
                  </a:lnTo>
                  <a:cubicBezTo>
                    <a:pt x="5828657" y="6671330"/>
                    <a:pt x="6112428" y="6507594"/>
                    <a:pt x="6372097" y="6313400"/>
                  </a:cubicBezTo>
                  <a:close/>
                  <a:moveTo>
                    <a:pt x="0" y="3944218"/>
                  </a:moveTo>
                  <a:lnTo>
                    <a:pt x="31811" y="4082046"/>
                  </a:lnTo>
                  <a:cubicBezTo>
                    <a:pt x="347839" y="5310348"/>
                    <a:pt x="1226077" y="6312987"/>
                    <a:pt x="2375871" y="6799309"/>
                  </a:cubicBezTo>
                  <a:lnTo>
                    <a:pt x="2524724" y="6858000"/>
                  </a:lnTo>
                  <a:lnTo>
                    <a:pt x="0" y="6858000"/>
                  </a:lnTo>
                  <a:close/>
                  <a:moveTo>
                    <a:pt x="0" y="0"/>
                  </a:moveTo>
                  <a:lnTo>
                    <a:pt x="1320019" y="0"/>
                  </a:lnTo>
                  <a:lnTo>
                    <a:pt x="1089625" y="209396"/>
                  </a:lnTo>
                  <a:cubicBezTo>
                    <a:pt x="586180" y="712841"/>
                    <a:pt x="214775" y="1348326"/>
                    <a:pt x="31811" y="2059448"/>
                  </a:cubicBezTo>
                  <a:lnTo>
                    <a:pt x="0" y="219727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E402206-D558-324C-90BC-DBAFB2017E0B}"/>
              </a:ext>
            </a:extLst>
          </p:cNvPr>
          <p:cNvSpPr>
            <a:spLocks noGrp="1"/>
          </p:cNvSpPr>
          <p:nvPr>
            <p:ph type="title"/>
          </p:nvPr>
        </p:nvSpPr>
        <p:spPr>
          <a:xfrm>
            <a:off x="0" y="104660"/>
            <a:ext cx="3602727" cy="580775"/>
          </a:xfrm>
        </p:spPr>
        <p:txBody>
          <a:bodyPr vert="horz" lIns="91440" tIns="45720" rIns="91440" bIns="45720" rtlCol="0" anchor="b">
            <a:normAutofit/>
          </a:bodyPr>
          <a:lstStyle/>
          <a:p>
            <a:pPr defTabSz="914400"/>
            <a:r>
              <a:rPr lang="en-US" sz="3100" dirty="0">
                <a:solidFill>
                  <a:schemeClr val="tx2"/>
                </a:solidFill>
                <a:latin typeface="+mj-lt"/>
                <a:cs typeface="+mj-cs"/>
              </a:rPr>
              <a:t>Closing Thoughts</a:t>
            </a:r>
          </a:p>
        </p:txBody>
      </p:sp>
      <p:sp>
        <p:nvSpPr>
          <p:cNvPr id="3" name="Text Placeholder 2">
            <a:extLst>
              <a:ext uri="{FF2B5EF4-FFF2-40B4-BE49-F238E27FC236}">
                <a16:creationId xmlns:a16="http://schemas.microsoft.com/office/drawing/2014/main" id="{B7D74125-D0B3-0F48-B5C0-EDD062DBE1C1}"/>
              </a:ext>
            </a:extLst>
          </p:cNvPr>
          <p:cNvSpPr>
            <a:spLocks noGrp="1"/>
          </p:cNvSpPr>
          <p:nvPr>
            <p:ph type="body" sz="quarter" idx="10"/>
          </p:nvPr>
        </p:nvSpPr>
        <p:spPr>
          <a:xfrm>
            <a:off x="0" y="790095"/>
            <a:ext cx="4572000" cy="5963245"/>
          </a:xfrm>
        </p:spPr>
        <p:txBody>
          <a:bodyPr vert="horz" lIns="91440" tIns="45720" rIns="91440" bIns="45720" rtlCol="0" anchor="ctr">
            <a:noAutofit/>
          </a:bodyPr>
          <a:lstStyle/>
          <a:p>
            <a:pPr marL="0" indent="0" defTabSz="914400">
              <a:buNone/>
            </a:pPr>
            <a:r>
              <a:rPr lang="en-US" sz="2200" dirty="0">
                <a:latin typeface="+mn-lt"/>
                <a:cs typeface="+mn-cs"/>
              </a:rPr>
              <a:t>Kitchen planning precedes equipment purchasing. </a:t>
            </a:r>
          </a:p>
          <a:p>
            <a:pPr marL="0" indent="0" defTabSz="914400">
              <a:buNone/>
            </a:pPr>
            <a:endParaRPr lang="en-US" sz="2200" dirty="0">
              <a:latin typeface="+mn-lt"/>
              <a:cs typeface="+mn-cs"/>
            </a:endParaRPr>
          </a:p>
          <a:p>
            <a:pPr marL="0" indent="0" defTabSz="914400">
              <a:buNone/>
            </a:pPr>
            <a:r>
              <a:rPr lang="en-US" sz="2200" dirty="0">
                <a:latin typeface="+mn-lt"/>
                <a:cs typeface="+mn-cs"/>
              </a:rPr>
              <a:t>The kitchen plan helps ensure an easy flow of food in and out of the kitchen. The idea is to place the equipment in such a way that the distance between it and the staff members who use it is </a:t>
            </a:r>
            <a:r>
              <a:rPr lang="en-US" sz="2200" dirty="0" err="1">
                <a:latin typeface="+mn-lt"/>
                <a:cs typeface="+mn-cs"/>
              </a:rPr>
              <a:t>minimised</a:t>
            </a:r>
            <a:r>
              <a:rPr lang="en-US" sz="2200" dirty="0">
                <a:latin typeface="+mn-lt"/>
                <a:cs typeface="+mn-cs"/>
              </a:rPr>
              <a:t>. </a:t>
            </a:r>
          </a:p>
          <a:p>
            <a:pPr marL="0" indent="-228600" defTabSz="914400"/>
            <a:endParaRPr lang="en-US" sz="2200" dirty="0">
              <a:latin typeface="+mn-lt"/>
              <a:cs typeface="+mn-cs"/>
            </a:endParaRPr>
          </a:p>
          <a:p>
            <a:pPr marL="0" indent="0" defTabSz="914400">
              <a:buNone/>
            </a:pPr>
            <a:r>
              <a:rPr lang="en-US" sz="2200" dirty="0">
                <a:latin typeface="+mn-lt"/>
                <a:cs typeface="+mn-cs"/>
              </a:rPr>
              <a:t>Planners may recommend equipment that fits the menu and the restaurant’s clientele and make sure that the chef and kitchen crew have the knowledge and skills to operate the kitchen. </a:t>
            </a:r>
            <a:endParaRPr lang="en-US" sz="2200" dirty="0">
              <a:solidFill>
                <a:schemeClr val="tx2"/>
              </a:solidFill>
              <a:latin typeface="+mn-lt"/>
              <a:cs typeface="+mn-cs"/>
            </a:endParaRPr>
          </a:p>
        </p:txBody>
      </p:sp>
      <p:sp>
        <p:nvSpPr>
          <p:cNvPr id="18" name="Rectangle 17">
            <a:extLst>
              <a:ext uri="{FF2B5EF4-FFF2-40B4-BE49-F238E27FC236}">
                <a16:creationId xmlns:a16="http://schemas.microsoft.com/office/drawing/2014/main" id="{43E2DF6D-232B-7B41-9DC5-05D3C628E1EB}"/>
              </a:ext>
            </a:extLst>
          </p:cNvPr>
          <p:cNvSpPr/>
          <p:nvPr/>
        </p:nvSpPr>
        <p:spPr>
          <a:xfrm>
            <a:off x="0" y="6581001"/>
            <a:ext cx="3468887" cy="276999"/>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200" b="0" i="0" u="none" strike="noStrike" kern="1200" cap="none" spc="0" normalizeH="0" baseline="0" noProof="0" dirty="0">
                <a:ln>
                  <a:noFill/>
                </a:ln>
                <a:effectLst/>
                <a:uLnTx/>
                <a:uFillTx/>
                <a:latin typeface="Arial"/>
                <a:ea typeface="+mn-ea"/>
                <a:cs typeface="+mn-cs"/>
              </a:rPr>
              <a:t>(Walker, 2014, page </a:t>
            </a:r>
            <a:r>
              <a:rPr lang="en-US" sz="1200" dirty="0">
                <a:latin typeface="Arial"/>
              </a:rPr>
              <a:t>166</a:t>
            </a:r>
            <a:r>
              <a:rPr kumimoji="0" lang="en-US" sz="1200" b="0" i="0" u="none" strike="noStrike" kern="1200" cap="none" spc="0" normalizeH="0" baseline="0" noProof="0" dirty="0">
                <a:ln>
                  <a:noFill/>
                </a:ln>
                <a:effectLst/>
                <a:uLnTx/>
                <a:uFillTx/>
                <a:latin typeface="Arial"/>
                <a:ea typeface="+mn-ea"/>
                <a:cs typeface="+mn-cs"/>
              </a:rPr>
              <a:t>) </a:t>
            </a:r>
            <a:endParaRPr kumimoji="0" lang="en-AU" sz="1200" b="0" i="0" u="none" strike="noStrike" kern="1200" cap="none" spc="0" normalizeH="0" baseline="0" noProof="0" dirty="0">
              <a:ln>
                <a:noFill/>
              </a:ln>
              <a:effectLst/>
              <a:uLnTx/>
              <a:uFillTx/>
              <a:latin typeface="Arial"/>
              <a:ea typeface="+mn-ea"/>
              <a:cs typeface="+mn-cs"/>
            </a:endParaRPr>
          </a:p>
        </p:txBody>
      </p:sp>
      <p:pic>
        <p:nvPicPr>
          <p:cNvPr id="19" name="Picture 18">
            <a:extLst>
              <a:ext uri="{FF2B5EF4-FFF2-40B4-BE49-F238E27FC236}">
                <a16:creationId xmlns:a16="http://schemas.microsoft.com/office/drawing/2014/main" id="{1491DFD3-2570-E545-9F47-E055ABF52ABF}"/>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Tree>
    <p:extLst>
      <p:ext uri="{BB962C8B-B14F-4D97-AF65-F5344CB8AC3E}">
        <p14:creationId xmlns:p14="http://schemas.microsoft.com/office/powerpoint/2010/main" val="202310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4889" y="103868"/>
            <a:ext cx="4040626" cy="1325563"/>
          </a:xfrm>
        </p:spPr>
        <p:txBody>
          <a:bodyPr vert="horz" lIns="91440" tIns="45720" rIns="91440" bIns="45720" rtlCol="0" anchor="ctr">
            <a:normAutofit/>
          </a:bodyPr>
          <a:lstStyle/>
          <a:p>
            <a:r>
              <a:rPr lang="en-US" dirty="0"/>
              <a:t>Sources</a:t>
            </a:r>
          </a:p>
        </p:txBody>
      </p:sp>
      <p:sp>
        <p:nvSpPr>
          <p:cNvPr id="3" name="Content Placeholder 2"/>
          <p:cNvSpPr>
            <a:spLocks noGrp="1"/>
          </p:cNvSpPr>
          <p:nvPr>
            <p:ph type="body" sz="quarter" idx="4294967295"/>
          </p:nvPr>
        </p:nvSpPr>
        <p:spPr>
          <a:xfrm>
            <a:off x="0" y="1295416"/>
            <a:ext cx="5047013" cy="4863406"/>
          </a:xfrm>
        </p:spPr>
        <p:txBody>
          <a:bodyPr vert="horz" lIns="91440" tIns="45720" rIns="91440" bIns="45720" rtlCol="0">
            <a:noAutofit/>
          </a:bodyPr>
          <a:lstStyle/>
          <a:p>
            <a:endParaRPr lang="en-US" sz="1200" dirty="0"/>
          </a:p>
          <a:p>
            <a:r>
              <a:rPr lang="en-US" sz="1000" dirty="0"/>
              <a:t>Australia New Zealand Food Standards Code - Standard 3.2.3 - Food Premises and Equipment (2000). Retrieved from </a:t>
            </a:r>
            <a:r>
              <a:rPr lang="en-AU" sz="1000" dirty="0">
                <a:hlinkClick r:id="rId3"/>
              </a:rPr>
              <a:t>https://www.foodstandards.gov.au/publications/documents/3_2_3.pdf</a:t>
            </a:r>
            <a:endParaRPr lang="en-US" sz="1000" dirty="0"/>
          </a:p>
          <a:p>
            <a:r>
              <a:rPr lang="en-US" sz="1000" dirty="0"/>
              <a:t>Designing a Kitchen (2017, June 27). </a:t>
            </a:r>
            <a:r>
              <a:rPr lang="en-US" sz="1000" i="1" dirty="0"/>
              <a:t>Nisbets</a:t>
            </a:r>
            <a:r>
              <a:rPr lang="en-US" sz="1000" dirty="0"/>
              <a:t>. Retrieved from </a:t>
            </a:r>
            <a:r>
              <a:rPr lang="en-AU" sz="1000" dirty="0">
                <a:hlinkClick r:id="rId4"/>
              </a:rPr>
              <a:t>https://www.nisbets.com.au/designing-commercial-kitchen</a:t>
            </a:r>
            <a:endParaRPr lang="en-AU" sz="1000" dirty="0"/>
          </a:p>
          <a:p>
            <a:r>
              <a:rPr lang="en-AU" sz="1000" dirty="0" err="1"/>
              <a:t>Eversham</a:t>
            </a:r>
            <a:r>
              <a:rPr lang="en-AU" sz="1000" dirty="0"/>
              <a:t>, E. (2014, January 28). Equipping your kitchen: How to work with the space you’ve got. </a:t>
            </a:r>
            <a:r>
              <a:rPr lang="en-AU" sz="1000" i="1" dirty="0"/>
              <a:t>Big Hospitality</a:t>
            </a:r>
            <a:r>
              <a:rPr lang="en-AU" sz="1000" dirty="0"/>
              <a:t>. Retrieved from </a:t>
            </a:r>
            <a:r>
              <a:rPr lang="en-AU" sz="1000" dirty="0">
                <a:hlinkClick r:id="rId5"/>
              </a:rPr>
              <a:t>https://www.bighospitality.co.uk/Article/2014/01/28/Choosing-equipment-for-a-small-commercial-kitchen</a:t>
            </a:r>
            <a:endParaRPr lang="en-AU" sz="1000" dirty="0"/>
          </a:p>
          <a:p>
            <a:r>
              <a:rPr lang="en-AU" sz="1000" dirty="0"/>
              <a:t>Ford, Hunter, Tinton &amp; </a:t>
            </a:r>
            <a:r>
              <a:rPr lang="en-AU" sz="1000" dirty="0" err="1"/>
              <a:t>Rippington</a:t>
            </a:r>
            <a:r>
              <a:rPr lang="en-AU" sz="1000" dirty="0"/>
              <a:t>, (2015).  </a:t>
            </a:r>
            <a:r>
              <a:rPr lang="en-AU" sz="1000" i="1" dirty="0"/>
              <a:t>Professional chef : commercial cookery volume 2</a:t>
            </a:r>
            <a:r>
              <a:rPr lang="en-AU" sz="1000" dirty="0"/>
              <a:t> (2nd edition). Cengage Learning Australia, South Melbourne, Victoria, Australia</a:t>
            </a:r>
            <a:endParaRPr lang="en-US" sz="1000" dirty="0"/>
          </a:p>
          <a:p>
            <a:r>
              <a:rPr lang="en-AU" sz="1000" dirty="0"/>
              <a:t>Nicholls, N. (2014, January 31). Equipping your kitchen : A buyer’s Guide. </a:t>
            </a:r>
            <a:r>
              <a:rPr lang="en-AU" sz="1000" i="1" dirty="0"/>
              <a:t>Big Hospitality</a:t>
            </a:r>
            <a:r>
              <a:rPr lang="en-AU" sz="1000" dirty="0"/>
              <a:t>. Retrieved from </a:t>
            </a:r>
            <a:r>
              <a:rPr lang="en-AU" sz="1000" dirty="0">
                <a:hlinkClick r:id="rId6"/>
              </a:rPr>
              <a:t>https://www.bighospitality.co.uk/Article/2014/01/29/Kitchen-Equipment-2014-guide-for-UK-restaurants-chefs</a:t>
            </a:r>
            <a:endParaRPr lang="en-AU" sz="1000" dirty="0"/>
          </a:p>
          <a:p>
            <a:r>
              <a:rPr lang="en-AU" sz="1000" dirty="0"/>
              <a:t>Plumbing for retail food businesses (2019). Sydney Water. Retrieved from </a:t>
            </a:r>
            <a:r>
              <a:rPr lang="en-AU" sz="1000" dirty="0">
                <a:hlinkClick r:id="rId7"/>
              </a:rPr>
              <a:t>https://www.sydneywater.com.au/web/groups/publicwebcontent/documents/document/zgrf/mdq1/~edisp/dd_045460.pdf</a:t>
            </a:r>
            <a:endParaRPr lang="en-AU" sz="1000" dirty="0"/>
          </a:p>
          <a:p>
            <a:r>
              <a:rPr lang="en-AU" sz="1000" dirty="0"/>
              <a:t>Restaurant Kitchen Layouts (2018, June 22). Webstaurant Store. Retrieved from </a:t>
            </a:r>
            <a:r>
              <a:rPr lang="en-AU" sz="1000" dirty="0">
                <a:hlinkClick r:id="rId8"/>
              </a:rPr>
              <a:t>https://www.webstaurantstore.com/article/11/restaurant-kitchen-layouts.html</a:t>
            </a:r>
            <a:endParaRPr lang="en-US" sz="1000" dirty="0"/>
          </a:p>
          <a:p>
            <a:r>
              <a:rPr lang="en-US" sz="1000" dirty="0"/>
              <a:t>The Golden Triangle Kitchen Design (2017, May 25). </a:t>
            </a:r>
            <a:r>
              <a:rPr lang="en-US" sz="1000" i="1" dirty="0"/>
              <a:t>Nisbets</a:t>
            </a:r>
            <a:r>
              <a:rPr lang="en-US" sz="1000" dirty="0"/>
              <a:t>. Retrieved from </a:t>
            </a:r>
            <a:r>
              <a:rPr lang="en-AU" sz="1000" dirty="0">
                <a:hlinkClick r:id="rId9"/>
              </a:rPr>
              <a:t>https://www.nisbets.com.au/thegoldentriangle</a:t>
            </a:r>
            <a:endParaRPr lang="en-US" sz="1000" dirty="0"/>
          </a:p>
          <a:p>
            <a:r>
              <a:rPr lang="en-US" sz="1000" dirty="0"/>
              <a:t>Walker, J. R. (2017). The restaurant : from concept to operation. [Book] (8th ed.). John Wiley </a:t>
            </a:r>
          </a:p>
          <a:p>
            <a:r>
              <a:rPr lang="en-US" sz="1000" dirty="0"/>
              <a:t>Walker, J. R. (2014). The restaurant : from concept to operation. [Book] (7th ed.). John Wiley </a:t>
            </a:r>
          </a:p>
        </p:txBody>
      </p:sp>
      <p:pic>
        <p:nvPicPr>
          <p:cNvPr id="4" name="Picture 1" descr="BBM.jpg"/>
          <p:cNvPicPr>
            <a:picLocks noChangeAspect="1"/>
          </p:cNvPicPr>
          <p:nvPr/>
        </p:nvPicPr>
        <p:blipFill rotWithShape="1">
          <a:blip r:embed="rId10" cstate="email">
            <a:extLst>
              <a:ext uri="{28A0092B-C50C-407E-A947-70E740481C1C}">
                <a14:useLocalDpi xmlns:a14="http://schemas.microsoft.com/office/drawing/2010/main"/>
              </a:ext>
            </a:extLst>
          </a:blip>
          <a:srcRect r="-2" b="-2"/>
          <a:stretch/>
        </p:blipFill>
        <p:spPr bwMode="auto">
          <a:xfrm>
            <a:off x="4965970" y="1295416"/>
            <a:ext cx="4178030" cy="5562584"/>
          </a:xfrm>
          <a:custGeom>
            <a:avLst/>
            <a:gdLst>
              <a:gd name="connsiteX0" fmla="*/ 3374687 w 5570706"/>
              <a:gd name="connsiteY0" fmla="*/ 0 h 5562584"/>
              <a:gd name="connsiteX1" fmla="*/ 5521301 w 5570706"/>
              <a:gd name="connsiteY1" fmla="*/ 770615 h 5562584"/>
              <a:gd name="connsiteX2" fmla="*/ 5570706 w 5570706"/>
              <a:gd name="connsiteY2" fmla="*/ 815517 h 5562584"/>
              <a:gd name="connsiteX3" fmla="*/ 5570706 w 5570706"/>
              <a:gd name="connsiteY3" fmla="*/ 5562584 h 5562584"/>
              <a:gd name="connsiteX4" fmla="*/ 808135 w 5570706"/>
              <a:gd name="connsiteY4" fmla="*/ 5562584 h 5562584"/>
              <a:gd name="connsiteX5" fmla="*/ 770615 w 5570706"/>
              <a:gd name="connsiteY5" fmla="*/ 5521302 h 5562584"/>
              <a:gd name="connsiteX6" fmla="*/ 0 w 5570706"/>
              <a:gd name="connsiteY6" fmla="*/ 3374687 h 5562584"/>
              <a:gd name="connsiteX7" fmla="*/ 3374687 w 5570706"/>
              <a:gd name="connsiteY7" fmla="*/ 0 h 556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Oval 8">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2588" y="1656147"/>
            <a:ext cx="409575"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Arc 10">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054" y="587516"/>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9368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0" dirty="0"/>
              <a:t>Thank you</a:t>
            </a:r>
            <a:br>
              <a:rPr lang="en-US" b="0" dirty="0"/>
            </a:br>
            <a:r>
              <a:rPr lang="en-US" b="0" dirty="0"/>
              <a:t>What questions do you have?...</a:t>
            </a:r>
          </a:p>
        </p:txBody>
      </p:sp>
      <p:sp>
        <p:nvSpPr>
          <p:cNvPr id="3" name="Title 1"/>
          <p:cNvSpPr txBox="1">
            <a:spLocks/>
          </p:cNvSpPr>
          <p:nvPr/>
        </p:nvSpPr>
        <p:spPr>
          <a:xfrm>
            <a:off x="631508" y="529526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algn="ctr"/>
            <a:endParaRPr lang="en-US" sz="3000" b="0" dirty="0"/>
          </a:p>
        </p:txBody>
      </p:sp>
      <p:sp>
        <p:nvSpPr>
          <p:cNvPr id="4" name="Rectangle 3">
            <a:extLst>
              <a:ext uri="{FF2B5EF4-FFF2-40B4-BE49-F238E27FC236}">
                <a16:creationId xmlns:a16="http://schemas.microsoft.com/office/drawing/2014/main" id="{FD6B752A-7305-D24E-B4C7-B6A16E11ACEA}"/>
              </a:ext>
            </a:extLst>
          </p:cNvPr>
          <p:cNvSpPr/>
          <p:nvPr/>
        </p:nvSpPr>
        <p:spPr>
          <a:xfrm>
            <a:off x="1927655" y="5380672"/>
            <a:ext cx="5869458" cy="1477328"/>
          </a:xfrm>
          <a:prstGeom prst="rect">
            <a:avLst/>
          </a:prstGeom>
        </p:spPr>
        <p:txBody>
          <a:bodyPr wrap="square">
            <a:spAutoFit/>
          </a:bodyPr>
          <a:lstStyle/>
          <a:p>
            <a:pPr algn="ctr"/>
            <a:r>
              <a:rPr lang="en-AU" sz="1000" dirty="0">
                <a:solidFill>
                  <a:schemeClr val="bg1"/>
                </a:solidFill>
                <a:latin typeface="Arial" panose="020B0604020202020204" pitchFamily="34" charset="0"/>
                <a:ea typeface="Calibri"/>
                <a:cs typeface="Arial" panose="020B0604020202020204" pitchFamily="34" charset="0"/>
              </a:rPr>
              <a:t>COMMONWEALTH OF AUSTRALIA</a:t>
            </a:r>
          </a:p>
          <a:p>
            <a:pPr algn="ctr"/>
            <a:r>
              <a:rPr lang="en-AU" sz="1000" dirty="0">
                <a:solidFill>
                  <a:schemeClr val="bg1"/>
                </a:solidFill>
                <a:latin typeface="Arial" panose="020B0604020202020204" pitchFamily="34" charset="0"/>
                <a:ea typeface="Calibri"/>
                <a:cs typeface="Arial" panose="020B0604020202020204" pitchFamily="34" charset="0"/>
              </a:rPr>
              <a:t>Copyright Regulations 1969</a:t>
            </a:r>
          </a:p>
          <a:p>
            <a:pPr algn="ctr"/>
            <a:r>
              <a:rPr lang="en-AU" sz="1000" dirty="0">
                <a:solidFill>
                  <a:schemeClr val="bg1"/>
                </a:solidFill>
                <a:latin typeface="Arial" panose="020B0604020202020204" pitchFamily="34" charset="0"/>
                <a:ea typeface="Calibri"/>
                <a:cs typeface="Arial" panose="020B0604020202020204" pitchFamily="34" charset="0"/>
              </a:rPr>
              <a:t>WARNING</a:t>
            </a:r>
          </a:p>
          <a:p>
            <a:pPr algn="ctr"/>
            <a:r>
              <a:rPr lang="en-AU" sz="1000" dirty="0">
                <a:solidFill>
                  <a:schemeClr val="bg1"/>
                </a:solidFill>
                <a:latin typeface="Arial" panose="020B0604020202020204" pitchFamily="34" charset="0"/>
                <a:ea typeface="Calibri"/>
                <a:cs typeface="Arial" panose="020B0604020202020204" pitchFamily="34" charset="0"/>
              </a:rPr>
              <a:t>This material has been reproduced and communicated to you by or on behalf of International College of Management, Sydney pursuant to Part VB of the Copyright Act 1968 (the Act).</a:t>
            </a:r>
          </a:p>
          <a:p>
            <a:pPr algn="ctr"/>
            <a:r>
              <a:rPr lang="en-AU" sz="1000" dirty="0">
                <a:solidFill>
                  <a:schemeClr val="bg1"/>
                </a:solidFill>
                <a:latin typeface="Arial" panose="020B0604020202020204" pitchFamily="34" charset="0"/>
                <a:ea typeface="Calibri"/>
                <a:cs typeface="Arial" panose="020B0604020202020204" pitchFamily="34" charset="0"/>
              </a:rPr>
              <a:t>The material in this communication may be subject to copyright under the Act. Any further reproduction or communication of this material by you may be the subject of copyright protection under the Act.</a:t>
            </a:r>
          </a:p>
          <a:p>
            <a:pPr algn="ctr"/>
            <a:r>
              <a:rPr lang="en-AU" sz="1000" dirty="0">
                <a:solidFill>
                  <a:schemeClr val="bg1"/>
                </a:solidFill>
                <a:latin typeface="Arial" panose="020B0604020202020204" pitchFamily="34" charset="0"/>
                <a:ea typeface="Calibri"/>
                <a:cs typeface="Arial" panose="020B0604020202020204" pitchFamily="34" charset="0"/>
              </a:rPr>
              <a:t>Do not remove this notice.</a:t>
            </a:r>
          </a:p>
        </p:txBody>
      </p:sp>
    </p:spTree>
    <p:extLst>
      <p:ext uri="{BB962C8B-B14F-4D97-AF65-F5344CB8AC3E}">
        <p14:creationId xmlns:p14="http://schemas.microsoft.com/office/powerpoint/2010/main" val="3303861630"/>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56A526470D2542940F31256110AA09" ma:contentTypeVersion="2" ma:contentTypeDescription="Create a new document." ma:contentTypeScope="" ma:versionID="04bbd759d20b8f26dca387ef5a33957e">
  <xsd:schema xmlns:xsd="http://www.w3.org/2001/XMLSchema" xmlns:xs="http://www.w3.org/2001/XMLSchema" xmlns:p="http://schemas.microsoft.com/office/2006/metadata/properties" xmlns:ns2="a338dfcc-dbb0-4b4e-9605-5ddebb6f465d" targetNamespace="http://schemas.microsoft.com/office/2006/metadata/properties" ma:root="true" ma:fieldsID="18dc7c8584c5a1bc680a4e13bbaf8b5e" ns2:_="">
    <xsd:import namespace="a338dfcc-dbb0-4b4e-9605-5ddebb6f465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38dfcc-dbb0-4b4e-9605-5ddebb6f46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BE02B31-F34B-4E18-8C84-0623F31763EB}">
  <ds:schemaRefs>
    <ds:schemaRef ds:uri="http://schemas.microsoft.com/sharepoint/v3/contenttype/forms"/>
  </ds:schemaRefs>
</ds:datastoreItem>
</file>

<file path=customXml/itemProps2.xml><?xml version="1.0" encoding="utf-8"?>
<ds:datastoreItem xmlns:ds="http://schemas.openxmlformats.org/officeDocument/2006/customXml" ds:itemID="{2621D074-0864-4C12-87F6-6D22E58D8E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38dfcc-dbb0-4b4e-9605-5ddebb6f4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324C9D-A4D4-4EA5-B76C-8491F2658EB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439</TotalTime>
  <Words>2500</Words>
  <Application>Microsoft Office PowerPoint</Application>
  <PresentationFormat>On-screen Show (4:3)</PresentationFormat>
  <Paragraphs>278</Paragraphs>
  <Slides>38</Slides>
  <Notes>10</Notes>
  <HiddenSlides>2</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38</vt:i4>
      </vt:variant>
    </vt:vector>
  </HeadingPairs>
  <TitlesOfParts>
    <vt:vector size="48" baseType="lpstr">
      <vt:lpstr>Arial</vt:lpstr>
      <vt:lpstr>Calibri</vt:lpstr>
      <vt:lpstr>Calibri Light</vt:lpstr>
      <vt:lpstr>Oswald</vt:lpstr>
      <vt:lpstr>1_Custom Design</vt:lpstr>
      <vt:lpstr>2_Custom Design</vt:lpstr>
      <vt:lpstr>3_Custom Design</vt:lpstr>
      <vt:lpstr>5_Custom Design</vt:lpstr>
      <vt:lpstr>Custom Design</vt:lpstr>
      <vt:lpstr>4_Custom Design</vt:lpstr>
      <vt:lpstr>PowerPoint Presentation</vt:lpstr>
      <vt:lpstr>International Restaurant Concepts Kitchen Layout and Equipment</vt:lpstr>
      <vt:lpstr>Assessment Housekeeping</vt:lpstr>
      <vt:lpstr>7.3 Activity Getting to know Beverly Hills….</vt:lpstr>
      <vt:lpstr>7.1 Activity Review </vt:lpstr>
      <vt:lpstr>Weekly Content</vt:lpstr>
      <vt:lpstr>PowerPoint Presentation</vt:lpstr>
      <vt:lpstr>The importance of designing a commercial kitchen</vt:lpstr>
      <vt:lpstr>The Catering Cycle</vt:lpstr>
      <vt:lpstr>Kitchen Flow</vt:lpstr>
      <vt:lpstr>Crockery and Cooking Utensils</vt:lpstr>
      <vt:lpstr>Designing a Kitchen The Golden Triangle Model</vt:lpstr>
      <vt:lpstr>Principles of the “Golden Triangle”</vt:lpstr>
      <vt:lpstr>Refinement of the “Golden Triangle”</vt:lpstr>
      <vt:lpstr>Sample Layout</vt:lpstr>
      <vt:lpstr>Kitchen Design Layout Options</vt:lpstr>
      <vt:lpstr>Watch: Pearls of Wisdom  “How kitchen design affects efficiency” with Bryn Evans</vt:lpstr>
      <vt:lpstr>Island Style</vt:lpstr>
      <vt:lpstr>Zone Style</vt:lpstr>
      <vt:lpstr>Assembly Line Style</vt:lpstr>
      <vt:lpstr>Practicalities</vt:lpstr>
      <vt:lpstr>Spatial Planning Questions</vt:lpstr>
      <vt:lpstr>Watch: Pearls of Wisdom  “How I plan kitchens” with Atul Kochhar</vt:lpstr>
      <vt:lpstr>Delivery</vt:lpstr>
      <vt:lpstr>Storage</vt:lpstr>
      <vt:lpstr>Consider Storage and Functionality</vt:lpstr>
      <vt:lpstr>Design for Energy Efficiency</vt:lpstr>
      <vt:lpstr>Cooking Equipment</vt:lpstr>
      <vt:lpstr>Refer back to that word cloud in Activity 7.1…    What equipment would you need?  How did design affect your experiences in industry training?</vt:lpstr>
      <vt:lpstr>Sourcing Equipment: New, Second Hand or Rented?</vt:lpstr>
      <vt:lpstr>Design for Compliance</vt:lpstr>
      <vt:lpstr>Grease Traps</vt:lpstr>
      <vt:lpstr>Examples of Compliance Requirements</vt:lpstr>
      <vt:lpstr>Open Kitchens?</vt:lpstr>
      <vt:lpstr>Activity: Form your Groups for Assessment 3</vt:lpstr>
      <vt:lpstr>Closing Thoughts</vt:lpstr>
      <vt:lpstr>Sources</vt:lpstr>
      <vt:lpstr>Thank you What questions do you have?...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Nassima Kennedy</dc:creator>
  <cp:lastModifiedBy>Vuxuanquynh Nguyen</cp:lastModifiedBy>
  <cp:revision>45</cp:revision>
  <dcterms:created xsi:type="dcterms:W3CDTF">2020-07-02T00:43:26Z</dcterms:created>
  <dcterms:modified xsi:type="dcterms:W3CDTF">2021-10-18T10:54:22Z</dcterms:modified>
</cp:coreProperties>
</file>